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7"/>
  </p:notesMasterIdLst>
  <p:sldIdLst>
    <p:sldId id="380" r:id="rId2"/>
    <p:sldId id="374" r:id="rId3"/>
    <p:sldId id="257" r:id="rId4"/>
    <p:sldId id="355" r:id="rId5"/>
    <p:sldId id="258" r:id="rId6"/>
    <p:sldId id="259" r:id="rId7"/>
    <p:sldId id="261" r:id="rId8"/>
    <p:sldId id="262" r:id="rId9"/>
    <p:sldId id="263" r:id="rId10"/>
    <p:sldId id="356" r:id="rId11"/>
    <p:sldId id="264" r:id="rId12"/>
    <p:sldId id="265" r:id="rId13"/>
    <p:sldId id="337" r:id="rId14"/>
    <p:sldId id="266" r:id="rId15"/>
    <p:sldId id="357" r:id="rId16"/>
    <p:sldId id="267" r:id="rId17"/>
    <p:sldId id="268" r:id="rId18"/>
    <p:sldId id="340" r:id="rId19"/>
    <p:sldId id="332" r:id="rId20"/>
    <p:sldId id="269" r:id="rId21"/>
    <p:sldId id="270" r:id="rId22"/>
    <p:sldId id="341" r:id="rId23"/>
    <p:sldId id="272" r:id="rId24"/>
    <p:sldId id="274" r:id="rId25"/>
    <p:sldId id="275" r:id="rId26"/>
    <p:sldId id="278" r:id="rId27"/>
    <p:sldId id="342" r:id="rId28"/>
    <p:sldId id="277" r:id="rId29"/>
    <p:sldId id="279" r:id="rId30"/>
    <p:sldId id="280" r:id="rId31"/>
    <p:sldId id="281" r:id="rId32"/>
    <p:sldId id="282" r:id="rId33"/>
    <p:sldId id="286" r:id="rId34"/>
    <p:sldId id="283" r:id="rId35"/>
    <p:sldId id="358" r:id="rId36"/>
    <p:sldId id="284" r:id="rId37"/>
    <p:sldId id="288" r:id="rId38"/>
    <p:sldId id="290" r:id="rId39"/>
    <p:sldId id="344" r:id="rId40"/>
    <p:sldId id="285" r:id="rId41"/>
    <p:sldId id="359" r:id="rId42"/>
    <p:sldId id="346" r:id="rId43"/>
    <p:sldId id="293" r:id="rId44"/>
    <p:sldId id="360" r:id="rId45"/>
    <p:sldId id="370" r:id="rId4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66"/>
    <a:srgbClr val="D60093"/>
    <a:srgbClr val="0000CC"/>
    <a:srgbClr val="666633"/>
    <a:srgbClr val="008080"/>
    <a:srgbClr val="00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37FF1D-BA45-4ACD-90C2-E76AAD561F5E}" v="7" dt="2022-04-25T04:46:15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0571" autoAdjust="0"/>
  </p:normalViewPr>
  <p:slideViewPr>
    <p:cSldViewPr>
      <p:cViewPr varScale="1">
        <p:scale>
          <a:sx n="55" d="100"/>
          <a:sy n="55" d="100"/>
        </p:scale>
        <p:origin x="103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or Hidayah Zakaria" userId="2012cd112c08583f" providerId="LiveId" clId="{CE37FF1D-BA45-4ACD-90C2-E76AAD561F5E}"/>
    <pc:docChg chg="modSld">
      <pc:chgData name="Noor Hidayah Zakaria" userId="2012cd112c08583f" providerId="LiveId" clId="{CE37FF1D-BA45-4ACD-90C2-E76AAD561F5E}" dt="2022-04-25T04:46:20.994" v="7" actId="20577"/>
      <pc:docMkLst>
        <pc:docMk/>
      </pc:docMkLst>
      <pc:sldChg chg="modSp mod">
        <pc:chgData name="Noor Hidayah Zakaria" userId="2012cd112c08583f" providerId="LiveId" clId="{CE37FF1D-BA45-4ACD-90C2-E76AAD561F5E}" dt="2022-04-25T04:46:20.994" v="7" actId="20577"/>
        <pc:sldMkLst>
          <pc:docMk/>
          <pc:sldMk cId="0" sldId="261"/>
        </pc:sldMkLst>
        <pc:spChg chg="mod">
          <ac:chgData name="Noor Hidayah Zakaria" userId="2012cd112c08583f" providerId="LiveId" clId="{CE37FF1D-BA45-4ACD-90C2-E76AAD561F5E}" dt="2022-04-25T04:46:20.994" v="7" actId="20577"/>
          <ac:spMkLst>
            <pc:docMk/>
            <pc:sldMk cId="0" sldId="261"/>
            <ac:spMk id="10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4CD2A6-0906-411F-AA16-A89A6391D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22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7C799-6044-4F29-ACF6-2A8B6DEC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A230C-6CCE-4C82-B8DC-B5A0B17E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C4B65-1C5A-4449-A386-16BE7AA7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1CDBA-84A8-4F1D-AF05-928B714C6A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1EA4-468B-4EBC-835D-F12AF9F1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D3B58-CD36-4FA2-8B10-A868F9CA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1B6E-0259-4702-A93B-ACB2CC91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2EA9-B855-4DF0-AD22-608E446774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3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BAEE-0DD7-4EF1-AB73-D6B1EE47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814D-168A-433D-89D7-B5B730BB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9AB9-EC18-4D91-AA80-82EDB6D2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B8F06-B19A-42CF-A06D-3F35F488A4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A3598-156E-41F5-87E0-BCC94B70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4DA1B-1D98-4C40-BC36-7DE0B50B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1A53-E856-4C61-8E29-839989FB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4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EAF77-9649-4B81-B9DC-CC45752B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F75CD-2A45-4451-B62E-8AAD1F9A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31C59-9343-4C93-A5B0-C4D81E07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F6957-7994-4E1E-8744-709D84D388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33ABC-73A5-4D04-B4E0-7053B269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05FF22-CBDE-4EAC-80ED-7D4EAFBF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D22A13-AE7B-4133-A532-87B5E964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A128A-8F8F-4D39-84EB-0E5634C535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07DA05C-6F92-466A-9DEE-48DCA2AD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183F0B9-B61C-4488-A8BB-C7CE400B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4A4AE5-4E06-4AFA-B9DC-8D9072B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77F2A-88C8-478F-92AE-63245C1DF2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8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0B74104-9EE2-4934-94D9-7E4E9EC3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244561-4159-4FFF-B631-B09788FE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4DCF9F-C6B4-4689-999C-9B4329C4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7BAC1-8BEA-417D-8E0E-1FB343F7FE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7424555-CF10-43F0-87E3-495582D8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19E4B6-7652-48E1-9C7E-2387D14D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A5F975F-02FA-49B7-AB79-807CB957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564FC-3991-4F3A-B25C-0F7F00AC0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5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A658C1-7EC5-4F7B-933B-0F311964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FAA939-D66D-4610-AFCE-3C0F22F7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DD45E-1322-4C17-8F5C-53B08068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50AE9-E0FB-49DA-AC0E-D7126B18F7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4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FD73DBE-7A14-4CDE-8BF4-FB38F6BF1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6AA68B-3896-413D-AD58-879606AC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104042-638D-4ACB-A131-7FEA8487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AEFF1-A5B3-4554-A39E-2A2C047B3B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>
            <a:extLst>
              <a:ext uri="{FF2B5EF4-FFF2-40B4-BE49-F238E27FC236}">
                <a16:creationId xmlns:a16="http://schemas.microsoft.com/office/drawing/2014/main" id="{AA6E1F20-0588-4851-9000-95BAA1421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83BE00A1-DF80-40D0-A4F3-939FFBB45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6350C742-6408-4659-B242-81445453B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229BB-5529-4260-8D94-3692B314E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14EE3-770E-49F5-86C3-08E99609C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A760-9469-4EFA-9FD8-7C7B08803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0AD9E30-7689-4FCA-9BF4-02D745FC883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8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E980D1-E2B5-4B93-93BF-79FD1F9A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198178"/>
          </a:xfrm>
        </p:spPr>
        <p:txBody>
          <a:bodyPr/>
          <a:lstStyle/>
          <a:p>
            <a:r>
              <a:rPr lang="en-US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CELL &amp; MOLECULAR BIOLOGY FOR BIOINFORMATICS</a:t>
            </a:r>
            <a:br>
              <a:rPr lang="en-US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SEBB 4173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MY" sz="3600" b="1" dirty="0">
                <a:solidFill>
                  <a:srgbClr val="C00000"/>
                </a:solidFill>
              </a:rPr>
              <a:t>Chapter 3: </a:t>
            </a:r>
            <a:br>
              <a:rPr lang="en-MY" sz="3600" b="1" dirty="0">
                <a:solidFill>
                  <a:srgbClr val="C00000"/>
                </a:solidFill>
              </a:rPr>
            </a:br>
            <a:r>
              <a:rPr lang="en-MY" sz="3600" b="1" dirty="0">
                <a:solidFill>
                  <a:srgbClr val="C00000"/>
                </a:solidFill>
              </a:rPr>
              <a:t>DNA Transcription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3454022-F474-4536-919C-12883EBE1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725" y="4817744"/>
            <a:ext cx="6858000" cy="1160145"/>
          </a:xfrm>
        </p:spPr>
        <p:txBody>
          <a:bodyPr/>
          <a:lstStyle/>
          <a:p>
            <a:pPr lvl="2" algn="r"/>
            <a:r>
              <a:rPr lang="en-US" sz="3200" dirty="0"/>
              <a:t>Dr. Noor </a:t>
            </a:r>
            <a:r>
              <a:rPr lang="en-US" sz="3200" dirty="0" err="1"/>
              <a:t>Hidayah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46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168400"/>
            <a:ext cx="8534400" cy="279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US" altLang="zh-CN" sz="8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During cell growth, each gene (or small group of related genes) is used to generate a separate RNA copy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when, and if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it is needed. </a:t>
            </a: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So there are many different messenger RNA molecules!</a:t>
            </a:r>
          </a:p>
          <a:p>
            <a:pPr eaLnBrk="1" hangingPunct="1">
              <a:buFontTx/>
              <a:buNone/>
            </a:pPr>
            <a:endParaRPr lang="en-US" altLang="zh-CN" sz="8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Each of these mRNA molecules carries the information from a short segment of a chromosome. </a:t>
            </a:r>
            <a:endParaRPr lang="en-US" sz="2400" dirty="0">
              <a:latin typeface="Century Gothic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09800" y="4648200"/>
            <a:ext cx="838200" cy="0"/>
          </a:xfrm>
          <a:prstGeom prst="line">
            <a:avLst/>
          </a:prstGeom>
          <a:ln w="76200" cmpd="sng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71800" y="4648200"/>
            <a:ext cx="1905000" cy="0"/>
          </a:xfrm>
          <a:prstGeom prst="line">
            <a:avLst/>
          </a:prstGeom>
          <a:ln w="76200" cmpd="sng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00600" y="4648200"/>
            <a:ext cx="762000" cy="0"/>
          </a:xfrm>
          <a:prstGeom prst="line">
            <a:avLst/>
          </a:prstGeom>
          <a:ln w="76200" cmpd="sng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95400" y="5791200"/>
            <a:ext cx="2286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24400" y="5791200"/>
            <a:ext cx="2286000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295400" y="4572000"/>
            <a:ext cx="914400" cy="12954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4572000"/>
            <a:ext cx="381000" cy="12192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62600" y="4572000"/>
            <a:ext cx="1447800" cy="12192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724400" y="4648200"/>
            <a:ext cx="76200" cy="11430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62200" y="4191000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24400" y="4211985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400" y="5334000"/>
            <a:ext cx="104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5334000"/>
            <a:ext cx="104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 2</a:t>
            </a:r>
          </a:p>
        </p:txBody>
      </p:sp>
    </p:spTree>
    <p:extLst>
      <p:ext uri="{BB962C8B-B14F-4D97-AF65-F5344CB8AC3E}">
        <p14:creationId xmlns:p14="http://schemas.microsoft.com/office/powerpoint/2010/main" val="211548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3.3 mRNA</a:t>
            </a:r>
            <a:r>
              <a:rPr lang="en-US" altLang="zh-CN" sz="32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is made by RNA Polymerase (RNAP)</a:t>
            </a:r>
            <a:r>
              <a:rPr lang="en-US" altLang="zh-CN" sz="32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 </a:t>
            </a:r>
            <a:endParaRPr lang="en-US" sz="32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60400" indent="-660400" eaLnBrk="1" hangingPunct="1">
              <a:buFontTx/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Functions of RNA polymerase :</a:t>
            </a:r>
          </a:p>
          <a:p>
            <a:pPr marL="660400" indent="-660400" eaLnBrk="1" hangingPunct="1">
              <a:buFontTx/>
              <a:buBlip>
                <a:blip r:embed="rId2"/>
              </a:buBlip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binds to the DNA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at the start of a gene and </a:t>
            </a:r>
            <a:endParaRPr lang="en-US" altLang="zh-CN" sz="2400" b="1" dirty="0">
              <a:latin typeface="Century Gothic" pitchFamily="34" charset="0"/>
              <a:ea typeface="SimSun" pitchFamily="2" charset="-122"/>
            </a:endParaRPr>
          </a:p>
          <a:p>
            <a:pPr marL="660400" indent="-660400" eaLnBrk="1" hangingPunct="1">
              <a:buFontTx/>
              <a:buBlip>
                <a:blip r:embed="rId2"/>
              </a:buBlip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opens the double helix,</a:t>
            </a: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660400" indent="-660400" eaLnBrk="1" hangingPunct="1">
              <a:buFontTx/>
              <a:buBlip>
                <a:blip r:embed="rId2"/>
              </a:buBlip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manufactures an RNA message (molecule).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5A2FE9-3568-4F0F-AC15-498633AFB19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318" name="Line 4"/>
          <p:cNvSpPr>
            <a:spLocks noChangeShapeType="1"/>
          </p:cNvSpPr>
          <p:nvPr/>
        </p:nvSpPr>
        <p:spPr bwMode="auto">
          <a:xfrm flipH="1" flipV="1">
            <a:off x="1452563" y="4057650"/>
            <a:ext cx="3886200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Line 5"/>
          <p:cNvSpPr>
            <a:spLocks noChangeShapeType="1"/>
          </p:cNvSpPr>
          <p:nvPr/>
        </p:nvSpPr>
        <p:spPr bwMode="auto">
          <a:xfrm>
            <a:off x="1452563" y="5329238"/>
            <a:ext cx="40005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2995613" y="4027488"/>
            <a:ext cx="1200150" cy="1028700"/>
          </a:xfrm>
          <a:prstGeom prst="ellipse">
            <a:avLst/>
          </a:prstGeom>
          <a:gradFill flip="none" rotWithShape="1">
            <a:gsLst>
              <a:gs pos="0">
                <a:srgbClr val="FF0066">
                  <a:shade val="30000"/>
                  <a:satMod val="115000"/>
                </a:srgbClr>
              </a:gs>
              <a:gs pos="50000">
                <a:srgbClr val="FF0066">
                  <a:shade val="67500"/>
                  <a:satMod val="115000"/>
                </a:srgbClr>
              </a:gs>
              <a:gs pos="100000">
                <a:srgbClr val="FF00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3d extrusionH="57150">
              <a:bevelT w="38100" h="38100"/>
            </a:sp3d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2971800" y="4191000"/>
            <a:ext cx="12954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400">
                <a:solidFill>
                  <a:srgbClr val="FFFF00"/>
                </a:solidFill>
                <a:latin typeface="Arial Narrow" pitchFamily="34" charset="0"/>
                <a:ea typeface="SimSun" pitchFamily="2" charset="-122"/>
              </a:rPr>
              <a:t>RNA POLYMERASE</a:t>
            </a:r>
          </a:p>
          <a:p>
            <a:endParaRPr lang="en-US" sz="1400"/>
          </a:p>
        </p:txBody>
      </p:sp>
      <p:sp>
        <p:nvSpPr>
          <p:cNvPr id="13322" name="Text Box 9"/>
          <p:cNvSpPr txBox="1">
            <a:spLocks noChangeArrowheads="1"/>
          </p:cNvSpPr>
          <p:nvPr/>
        </p:nvSpPr>
        <p:spPr bwMode="auto">
          <a:xfrm>
            <a:off x="5338763" y="3932238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5</a:t>
            </a:r>
            <a:r>
              <a:rPr lang="en-US" sz="1600">
                <a:latin typeface="Arial Narrow" pitchFamily="34" charset="0"/>
              </a:rPr>
              <a:t>’</a:t>
            </a:r>
            <a:endParaRPr lang="en-US" sz="1600"/>
          </a:p>
        </p:txBody>
      </p:sp>
      <p:sp>
        <p:nvSpPr>
          <p:cNvPr id="13323" name="Text Box 10"/>
          <p:cNvSpPr txBox="1">
            <a:spLocks noChangeArrowheads="1"/>
          </p:cNvSpPr>
          <p:nvPr/>
        </p:nvSpPr>
        <p:spPr bwMode="auto">
          <a:xfrm>
            <a:off x="3738563" y="4757738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1">
                <a:solidFill>
                  <a:srgbClr val="FFFFFF"/>
                </a:solidFill>
                <a:latin typeface="Arial Narrow" pitchFamily="34" charset="0"/>
              </a:rPr>
              <a:t>3’</a:t>
            </a:r>
            <a:endParaRPr lang="en-US"/>
          </a:p>
        </p:txBody>
      </p:sp>
      <p:sp>
        <p:nvSpPr>
          <p:cNvPr id="13324" name="Text Box 11"/>
          <p:cNvSpPr txBox="1">
            <a:spLocks noChangeArrowheads="1"/>
          </p:cNvSpPr>
          <p:nvPr/>
        </p:nvSpPr>
        <p:spPr bwMode="auto">
          <a:xfrm rot="10807800" flipV="1">
            <a:off x="1600200" y="4724400"/>
            <a:ext cx="3429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5’</a:t>
            </a:r>
            <a:endParaRPr lang="en-US" sz="1600"/>
          </a:p>
        </p:txBody>
      </p:sp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1143000" y="5105400"/>
            <a:ext cx="423863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5’</a:t>
            </a:r>
            <a:endParaRPr lang="en-US" sz="1600"/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3738563" y="3897313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7" name="Text Box 14"/>
          <p:cNvSpPr txBox="1">
            <a:spLocks noChangeArrowheads="1"/>
          </p:cNvSpPr>
          <p:nvPr/>
        </p:nvSpPr>
        <p:spPr bwMode="auto">
          <a:xfrm>
            <a:off x="1109663" y="3843338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3’</a:t>
            </a:r>
            <a:endParaRPr lang="en-US" sz="1600"/>
          </a:p>
        </p:txBody>
      </p:sp>
      <p:sp>
        <p:nvSpPr>
          <p:cNvPr id="13328" name="Text Box 15"/>
          <p:cNvSpPr txBox="1">
            <a:spLocks noChangeArrowheads="1"/>
          </p:cNvSpPr>
          <p:nvPr/>
        </p:nvSpPr>
        <p:spPr bwMode="auto">
          <a:xfrm>
            <a:off x="5453063" y="5214938"/>
            <a:ext cx="342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3’</a:t>
            </a:r>
            <a:endParaRPr lang="en-US" sz="1600"/>
          </a:p>
        </p:txBody>
      </p:sp>
      <p:sp>
        <p:nvSpPr>
          <p:cNvPr id="13329" name="Text Box 16"/>
          <p:cNvSpPr txBox="1">
            <a:spLocks noChangeArrowheads="1"/>
          </p:cNvSpPr>
          <p:nvPr/>
        </p:nvSpPr>
        <p:spPr bwMode="auto">
          <a:xfrm>
            <a:off x="5567363" y="3871913"/>
            <a:ext cx="19002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Template strand</a:t>
            </a:r>
          </a:p>
          <a:p>
            <a:r>
              <a:rPr lang="en-US" sz="1600" b="1">
                <a:latin typeface="Century Gothic" pitchFamily="34" charset="0"/>
              </a:rPr>
              <a:t> of DNA</a:t>
            </a:r>
            <a:endParaRPr lang="en-US" sz="1600">
              <a:latin typeface="Century Gothic" pitchFamily="34" charset="0"/>
            </a:endParaRPr>
          </a:p>
        </p:txBody>
      </p:sp>
      <p:sp>
        <p:nvSpPr>
          <p:cNvPr id="13330" name="Text Box 17"/>
          <p:cNvSpPr txBox="1">
            <a:spLocks noChangeArrowheads="1"/>
          </p:cNvSpPr>
          <p:nvPr/>
        </p:nvSpPr>
        <p:spPr bwMode="auto">
          <a:xfrm>
            <a:off x="5700713" y="5105400"/>
            <a:ext cx="19954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Non-template strand of DNA</a:t>
            </a:r>
            <a:endParaRPr lang="en-US" sz="1600">
              <a:latin typeface="Century Gothic" pitchFamily="34" charset="0"/>
            </a:endParaRPr>
          </a:p>
        </p:txBody>
      </p:sp>
      <p:sp>
        <p:nvSpPr>
          <p:cNvPr id="13331" name="Line 6"/>
          <p:cNvSpPr>
            <a:spLocks noChangeShapeType="1"/>
          </p:cNvSpPr>
          <p:nvPr/>
        </p:nvSpPr>
        <p:spPr bwMode="auto">
          <a:xfrm>
            <a:off x="1909763" y="4872038"/>
            <a:ext cx="1828800" cy="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028DE8-75A1-4ED4-B7E6-E588995A200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819400" y="15240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Century Gothic" pitchFamily="34" charset="0"/>
              </a:rPr>
              <a:t>Direction of synthesis</a:t>
            </a:r>
            <a:endParaRPr lang="en-US">
              <a:latin typeface="Century Gothic" pitchFamily="34" charset="0"/>
            </a:endParaRP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990600" y="3733800"/>
            <a:ext cx="5127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latin typeface="Arial Narrow" pitchFamily="34" charset="0"/>
              </a:rPr>
              <a:t>3’</a:t>
            </a:r>
            <a:endParaRPr lang="en-US" sz="2000" b="1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 rot="10800000" flipV="1">
            <a:off x="2706688" y="2557463"/>
            <a:ext cx="3619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rgbClr val="FF0000"/>
                </a:solidFill>
                <a:latin typeface="Arial Narrow" pitchFamily="34" charset="0"/>
              </a:rPr>
              <a:t>5’</a:t>
            </a:r>
            <a:endParaRPr lang="en-US" sz="2000"/>
          </a:p>
        </p:txBody>
      </p:sp>
      <p:sp>
        <p:nvSpPr>
          <p:cNvPr id="14343" name="Text Box 9"/>
          <p:cNvSpPr txBox="1">
            <a:spLocks noChangeArrowheads="1"/>
          </p:cNvSpPr>
          <p:nvPr/>
        </p:nvSpPr>
        <p:spPr bwMode="auto">
          <a:xfrm rot="10800000" flipV="1">
            <a:off x="1066800" y="2943225"/>
            <a:ext cx="360363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latin typeface="Arial Narrow" pitchFamily="34" charset="0"/>
              </a:rPr>
              <a:t>5’</a:t>
            </a:r>
            <a:endParaRPr lang="en-US" sz="2000" b="1"/>
          </a:p>
        </p:txBody>
      </p:sp>
      <p:sp>
        <p:nvSpPr>
          <p:cNvPr id="14344" name="Text Box 10"/>
          <p:cNvSpPr txBox="1">
            <a:spLocks noChangeArrowheads="1"/>
          </p:cNvSpPr>
          <p:nvPr/>
        </p:nvSpPr>
        <p:spPr bwMode="auto">
          <a:xfrm>
            <a:off x="7543800" y="2714625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latin typeface="Arial Narrow" pitchFamily="34" charset="0"/>
              </a:rPr>
              <a:t>3’</a:t>
            </a:r>
            <a:endParaRPr lang="en-US" sz="2000" b="1"/>
          </a:p>
        </p:txBody>
      </p:sp>
      <p:sp>
        <p:nvSpPr>
          <p:cNvPr id="14345" name="Text Box 11"/>
          <p:cNvSpPr txBox="1">
            <a:spLocks noChangeArrowheads="1"/>
          </p:cNvSpPr>
          <p:nvPr/>
        </p:nvSpPr>
        <p:spPr bwMode="auto">
          <a:xfrm rot="10995717" flipV="1">
            <a:off x="7847013" y="3252788"/>
            <a:ext cx="53340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>
                <a:latin typeface="Arial Narrow" pitchFamily="34" charset="0"/>
              </a:rPr>
              <a:t>5’</a:t>
            </a:r>
            <a:endParaRPr lang="en-US" sz="2400" b="1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3606800" y="3276600"/>
            <a:ext cx="360363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rgbClr val="FF0000"/>
                </a:solidFill>
                <a:latin typeface="Arial Narrow" pitchFamily="34" charset="0"/>
              </a:rPr>
              <a:t>3’</a:t>
            </a:r>
            <a:endParaRPr lang="en-US" sz="2000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4151313" y="3065463"/>
            <a:ext cx="96202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900" b="1">
                <a:solidFill>
                  <a:srgbClr val="FFFF00"/>
                </a:solidFill>
                <a:latin typeface="Arial Narrow" pitchFamily="34" charset="0"/>
                <a:ea typeface="SimSun" pitchFamily="2" charset="-122"/>
              </a:rPr>
              <a:t>RNA POLYMERASE</a:t>
            </a:r>
          </a:p>
          <a:p>
            <a:endParaRPr 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>
            <a:off x="2074863" y="2955925"/>
            <a:ext cx="3248025" cy="1216025"/>
          </a:xfrm>
          <a:custGeom>
            <a:avLst/>
            <a:gdLst/>
            <a:ahLst/>
            <a:cxnLst>
              <a:cxn ang="0">
                <a:pos x="0" y="452"/>
              </a:cxn>
              <a:cxn ang="0">
                <a:pos x="458" y="2"/>
              </a:cxn>
              <a:cxn ang="0">
                <a:pos x="930" y="437"/>
              </a:cxn>
              <a:cxn ang="0">
                <a:pos x="1402" y="872"/>
              </a:cxn>
              <a:cxn ang="0">
                <a:pos x="3405" y="885"/>
              </a:cxn>
              <a:cxn ang="0">
                <a:pos x="4470" y="855"/>
              </a:cxn>
              <a:cxn ang="0">
                <a:pos x="4860" y="345"/>
              </a:cxn>
            </a:cxnLst>
            <a:rect l="0" t="0" r="r" b="b"/>
            <a:pathLst>
              <a:path w="4860" h="947">
                <a:moveTo>
                  <a:pt x="0" y="452"/>
                </a:moveTo>
                <a:cubicBezTo>
                  <a:pt x="74" y="377"/>
                  <a:pt x="303" y="5"/>
                  <a:pt x="458" y="2"/>
                </a:cubicBezTo>
                <a:cubicBezTo>
                  <a:pt x="613" y="0"/>
                  <a:pt x="773" y="292"/>
                  <a:pt x="930" y="437"/>
                </a:cubicBezTo>
                <a:cubicBezTo>
                  <a:pt x="1087" y="582"/>
                  <a:pt x="990" y="797"/>
                  <a:pt x="1402" y="872"/>
                </a:cubicBezTo>
                <a:cubicBezTo>
                  <a:pt x="1814" y="947"/>
                  <a:pt x="2894" y="888"/>
                  <a:pt x="3405" y="885"/>
                </a:cubicBezTo>
                <a:cubicBezTo>
                  <a:pt x="3916" y="882"/>
                  <a:pt x="4227" y="945"/>
                  <a:pt x="4470" y="855"/>
                </a:cubicBezTo>
                <a:cubicBezTo>
                  <a:pt x="4713" y="765"/>
                  <a:pt x="4779" y="451"/>
                  <a:pt x="4860" y="345"/>
                </a:cubicBezTo>
              </a:path>
            </a:pathLst>
          </a:custGeom>
          <a:noFill/>
          <a:ln w="76200" cmpd="sng">
            <a:solidFill>
              <a:srgbClr val="33CCCC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79" name="Freeform 15"/>
          <p:cNvSpPr>
            <a:spLocks/>
          </p:cNvSpPr>
          <p:nvPr/>
        </p:nvSpPr>
        <p:spPr bwMode="auto">
          <a:xfrm>
            <a:off x="1295400" y="3052763"/>
            <a:ext cx="1444625" cy="1138237"/>
          </a:xfrm>
          <a:custGeom>
            <a:avLst/>
            <a:gdLst/>
            <a:ahLst/>
            <a:cxnLst>
              <a:cxn ang="0">
                <a:pos x="0" y="674"/>
              </a:cxn>
              <a:cxn ang="0">
                <a:pos x="488" y="39"/>
              </a:cxn>
              <a:cxn ang="0">
                <a:pos x="992" y="437"/>
              </a:cxn>
              <a:cxn ang="0">
                <a:pos x="1495" y="835"/>
              </a:cxn>
              <a:cxn ang="0">
                <a:pos x="2015" y="352"/>
              </a:cxn>
            </a:cxnLst>
            <a:rect l="0" t="0" r="r" b="b"/>
            <a:pathLst>
              <a:path w="2015" h="849">
                <a:moveTo>
                  <a:pt x="0" y="674"/>
                </a:moveTo>
                <a:cubicBezTo>
                  <a:pt x="81" y="571"/>
                  <a:pt x="323" y="78"/>
                  <a:pt x="488" y="39"/>
                </a:cubicBezTo>
                <a:cubicBezTo>
                  <a:pt x="653" y="0"/>
                  <a:pt x="824" y="305"/>
                  <a:pt x="992" y="437"/>
                </a:cubicBezTo>
                <a:cubicBezTo>
                  <a:pt x="1159" y="570"/>
                  <a:pt x="1325" y="849"/>
                  <a:pt x="1495" y="835"/>
                </a:cubicBezTo>
                <a:cubicBezTo>
                  <a:pt x="1666" y="821"/>
                  <a:pt x="1906" y="453"/>
                  <a:pt x="2015" y="352"/>
                </a:cubicBezTo>
              </a:path>
            </a:pathLst>
          </a:custGeom>
          <a:noFill/>
          <a:ln w="76200" cmpd="sng">
            <a:solidFill>
              <a:srgbClr val="33CCCC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80" name="Freeform 16"/>
          <p:cNvSpPr>
            <a:spLocks/>
          </p:cNvSpPr>
          <p:nvPr/>
        </p:nvSpPr>
        <p:spPr bwMode="auto">
          <a:xfrm>
            <a:off x="2687638" y="2603500"/>
            <a:ext cx="3340100" cy="1320800"/>
          </a:xfrm>
          <a:custGeom>
            <a:avLst/>
            <a:gdLst/>
            <a:ahLst/>
            <a:cxnLst>
              <a:cxn ang="0">
                <a:pos x="0" y="784"/>
              </a:cxn>
              <a:cxn ang="0">
                <a:pos x="672" y="110"/>
              </a:cxn>
              <a:cxn ang="0">
                <a:pos x="2817" y="125"/>
              </a:cxn>
              <a:cxn ang="0">
                <a:pos x="3500" y="157"/>
              </a:cxn>
              <a:cxn ang="0">
                <a:pos x="3972" y="592"/>
              </a:cxn>
              <a:cxn ang="0">
                <a:pos x="4444" y="1027"/>
              </a:cxn>
              <a:cxn ang="0">
                <a:pos x="4999" y="585"/>
              </a:cxn>
            </a:cxnLst>
            <a:rect l="0" t="0" r="r" b="b"/>
            <a:pathLst>
              <a:path w="4999" h="1028">
                <a:moveTo>
                  <a:pt x="0" y="784"/>
                </a:moveTo>
                <a:cubicBezTo>
                  <a:pt x="109" y="672"/>
                  <a:pt x="203" y="220"/>
                  <a:pt x="672" y="110"/>
                </a:cubicBezTo>
                <a:cubicBezTo>
                  <a:pt x="1141" y="0"/>
                  <a:pt x="2346" y="117"/>
                  <a:pt x="2817" y="125"/>
                </a:cubicBezTo>
                <a:cubicBezTo>
                  <a:pt x="3288" y="133"/>
                  <a:pt x="3308" y="79"/>
                  <a:pt x="3500" y="157"/>
                </a:cubicBezTo>
                <a:cubicBezTo>
                  <a:pt x="3692" y="235"/>
                  <a:pt x="3815" y="447"/>
                  <a:pt x="3972" y="592"/>
                </a:cubicBezTo>
                <a:cubicBezTo>
                  <a:pt x="4129" y="737"/>
                  <a:pt x="4273" y="1028"/>
                  <a:pt x="4444" y="1027"/>
                </a:cubicBezTo>
                <a:cubicBezTo>
                  <a:pt x="4615" y="1026"/>
                  <a:pt x="4883" y="677"/>
                  <a:pt x="4999" y="585"/>
                </a:cubicBezTo>
              </a:path>
            </a:pathLst>
          </a:custGeom>
          <a:noFill/>
          <a:ln w="76200" cmpd="sng">
            <a:solidFill>
              <a:srgbClr val="33CCCC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81" name="Freeform 17"/>
          <p:cNvSpPr>
            <a:spLocks/>
          </p:cNvSpPr>
          <p:nvPr/>
        </p:nvSpPr>
        <p:spPr bwMode="auto">
          <a:xfrm>
            <a:off x="5981700" y="2871788"/>
            <a:ext cx="1560513" cy="1190625"/>
          </a:xfrm>
          <a:custGeom>
            <a:avLst/>
            <a:gdLst/>
            <a:ahLst/>
            <a:cxnLst>
              <a:cxn ang="0">
                <a:pos x="0" y="425"/>
              </a:cxn>
              <a:cxn ang="0">
                <a:pos x="410" y="5"/>
              </a:cxn>
              <a:cxn ang="0">
                <a:pos x="844" y="454"/>
              </a:cxn>
              <a:cxn ang="0">
                <a:pos x="1279" y="854"/>
              </a:cxn>
              <a:cxn ang="0">
                <a:pos x="2089" y="178"/>
              </a:cxn>
            </a:cxnLst>
            <a:rect l="0" t="0" r="r" b="b"/>
            <a:pathLst>
              <a:path w="2089" h="900">
                <a:moveTo>
                  <a:pt x="0" y="425"/>
                </a:moveTo>
                <a:cubicBezTo>
                  <a:pt x="66" y="355"/>
                  <a:pt x="269" y="0"/>
                  <a:pt x="410" y="5"/>
                </a:cubicBezTo>
                <a:cubicBezTo>
                  <a:pt x="551" y="10"/>
                  <a:pt x="700" y="312"/>
                  <a:pt x="844" y="454"/>
                </a:cubicBezTo>
                <a:cubicBezTo>
                  <a:pt x="989" y="595"/>
                  <a:pt x="1071" y="900"/>
                  <a:pt x="1279" y="854"/>
                </a:cubicBezTo>
                <a:cubicBezTo>
                  <a:pt x="1487" y="808"/>
                  <a:pt x="1920" y="319"/>
                  <a:pt x="2089" y="178"/>
                </a:cubicBezTo>
              </a:path>
            </a:pathLst>
          </a:custGeom>
          <a:noFill/>
          <a:ln w="76200" cmpd="sng">
            <a:solidFill>
              <a:srgbClr val="33CCCC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4352" name="Group 18"/>
          <p:cNvGrpSpPr>
            <a:grpSpLocks/>
          </p:cNvGrpSpPr>
          <p:nvPr/>
        </p:nvGrpSpPr>
        <p:grpSpPr bwMode="auto">
          <a:xfrm>
            <a:off x="5283200" y="2859088"/>
            <a:ext cx="2606675" cy="1143000"/>
            <a:chOff x="1680" y="2865"/>
            <a:chExt cx="4485" cy="1445"/>
          </a:xfrm>
        </p:grpSpPr>
        <p:sp>
          <p:nvSpPr>
            <p:cNvPr id="11283" name="Freeform 19"/>
            <p:cNvSpPr>
              <a:spLocks/>
            </p:cNvSpPr>
            <p:nvPr/>
          </p:nvSpPr>
          <p:spPr bwMode="auto">
            <a:xfrm>
              <a:off x="1680" y="2865"/>
              <a:ext cx="2251" cy="1417"/>
            </a:xfrm>
            <a:custGeom>
              <a:avLst/>
              <a:gdLst/>
              <a:ahLst/>
              <a:cxnLst>
                <a:cxn ang="0">
                  <a:pos x="0" y="920"/>
                </a:cxn>
                <a:cxn ang="0">
                  <a:pos x="495" y="5"/>
                </a:cxn>
                <a:cxn ang="0">
                  <a:pos x="1005" y="890"/>
                </a:cxn>
                <a:cxn ang="0">
                  <a:pos x="1515" y="1775"/>
                </a:cxn>
                <a:cxn ang="0">
                  <a:pos x="2115" y="875"/>
                </a:cxn>
              </a:cxnLst>
              <a:rect l="0" t="0" r="r" b="b"/>
              <a:pathLst>
                <a:path w="2115" h="1777">
                  <a:moveTo>
                    <a:pt x="0" y="920"/>
                  </a:moveTo>
                  <a:cubicBezTo>
                    <a:pt x="80" y="767"/>
                    <a:pt x="328" y="10"/>
                    <a:pt x="495" y="5"/>
                  </a:cubicBezTo>
                  <a:cubicBezTo>
                    <a:pt x="662" y="0"/>
                    <a:pt x="835" y="595"/>
                    <a:pt x="1005" y="890"/>
                  </a:cubicBezTo>
                  <a:cubicBezTo>
                    <a:pt x="1175" y="1185"/>
                    <a:pt x="1330" y="1777"/>
                    <a:pt x="1515" y="1775"/>
                  </a:cubicBezTo>
                  <a:cubicBezTo>
                    <a:pt x="1700" y="1773"/>
                    <a:pt x="1990" y="1062"/>
                    <a:pt x="2115" y="875"/>
                  </a:cubicBezTo>
                </a:path>
              </a:pathLst>
            </a:custGeom>
            <a:noFill/>
            <a:ln w="76200" cmpd="sng">
              <a:solidFill>
                <a:srgbClr val="33CCCC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3914" y="2879"/>
              <a:ext cx="2251" cy="1431"/>
            </a:xfrm>
            <a:custGeom>
              <a:avLst/>
              <a:gdLst/>
              <a:ahLst/>
              <a:cxnLst>
                <a:cxn ang="0">
                  <a:pos x="0" y="893"/>
                </a:cxn>
                <a:cxn ang="0">
                  <a:pos x="495" y="10"/>
                </a:cxn>
                <a:cxn ang="0">
                  <a:pos x="1020" y="953"/>
                </a:cxn>
                <a:cxn ang="0">
                  <a:pos x="1545" y="1793"/>
                </a:cxn>
                <a:cxn ang="0">
                  <a:pos x="2115" y="953"/>
                </a:cxn>
              </a:cxnLst>
              <a:rect l="0" t="0" r="r" b="b"/>
              <a:pathLst>
                <a:path w="2115" h="1793">
                  <a:moveTo>
                    <a:pt x="0" y="893"/>
                  </a:moveTo>
                  <a:cubicBezTo>
                    <a:pt x="80" y="746"/>
                    <a:pt x="325" y="0"/>
                    <a:pt x="495" y="10"/>
                  </a:cubicBezTo>
                  <a:cubicBezTo>
                    <a:pt x="665" y="20"/>
                    <a:pt x="845" y="656"/>
                    <a:pt x="1020" y="953"/>
                  </a:cubicBezTo>
                  <a:cubicBezTo>
                    <a:pt x="1195" y="1250"/>
                    <a:pt x="1363" y="1793"/>
                    <a:pt x="1545" y="1793"/>
                  </a:cubicBezTo>
                  <a:cubicBezTo>
                    <a:pt x="1727" y="1793"/>
                    <a:pt x="1996" y="1128"/>
                    <a:pt x="2115" y="953"/>
                  </a:cubicBezTo>
                </a:path>
              </a:pathLst>
            </a:custGeom>
            <a:noFill/>
            <a:ln w="76200" cmpd="sng">
              <a:solidFill>
                <a:srgbClr val="33CCCC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1285" name="Freeform 21"/>
          <p:cNvSpPr>
            <a:spLocks/>
          </p:cNvSpPr>
          <p:nvPr/>
        </p:nvSpPr>
        <p:spPr bwMode="auto">
          <a:xfrm>
            <a:off x="1217613" y="3276600"/>
            <a:ext cx="941387" cy="892175"/>
          </a:xfrm>
          <a:custGeom>
            <a:avLst/>
            <a:gdLst/>
            <a:ahLst/>
            <a:cxnLst>
              <a:cxn ang="0">
                <a:pos x="1050" y="0"/>
              </a:cxn>
              <a:cxn ang="0">
                <a:pos x="750" y="420"/>
              </a:cxn>
              <a:cxn ang="0">
                <a:pos x="585" y="510"/>
              </a:cxn>
              <a:cxn ang="0">
                <a:pos x="345" y="375"/>
              </a:cxn>
              <a:cxn ang="0">
                <a:pos x="0" y="75"/>
              </a:cxn>
            </a:cxnLst>
            <a:rect l="0" t="0" r="r" b="b"/>
            <a:pathLst>
              <a:path w="1050" h="510">
                <a:moveTo>
                  <a:pt x="1050" y="0"/>
                </a:moveTo>
                <a:lnTo>
                  <a:pt x="750" y="420"/>
                </a:lnTo>
                <a:lnTo>
                  <a:pt x="585" y="510"/>
                </a:lnTo>
                <a:lnTo>
                  <a:pt x="345" y="375"/>
                </a:lnTo>
                <a:lnTo>
                  <a:pt x="0" y="75"/>
                </a:lnTo>
              </a:path>
            </a:pathLst>
          </a:custGeom>
          <a:noFill/>
          <a:ln w="76200">
            <a:solidFill>
              <a:srgbClr val="33CCCC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86" name="Freeform 22"/>
          <p:cNvSpPr>
            <a:spLocks/>
          </p:cNvSpPr>
          <p:nvPr/>
        </p:nvSpPr>
        <p:spPr bwMode="auto">
          <a:xfrm>
            <a:off x="2997200" y="2859088"/>
            <a:ext cx="1270000" cy="461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0" y="180"/>
              </a:cxn>
              <a:cxn ang="0">
                <a:pos x="2160" y="180"/>
              </a:cxn>
            </a:cxnLst>
            <a:rect l="0" t="0" r="r" b="b"/>
            <a:pathLst>
              <a:path w="2160" h="210">
                <a:moveTo>
                  <a:pt x="0" y="0"/>
                </a:moveTo>
                <a:cubicBezTo>
                  <a:pt x="90" y="75"/>
                  <a:pt x="180" y="150"/>
                  <a:pt x="540" y="180"/>
                </a:cubicBezTo>
                <a:cubicBezTo>
                  <a:pt x="900" y="210"/>
                  <a:pt x="1890" y="180"/>
                  <a:pt x="2160" y="180"/>
                </a:cubicBezTo>
              </a:path>
            </a:pathLst>
          </a:custGeom>
          <a:noFill/>
          <a:ln w="76200" cmpd="sng">
            <a:solidFill>
              <a:srgbClr val="6600FF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3886200" y="2819400"/>
            <a:ext cx="1066800" cy="923925"/>
          </a:xfrm>
          <a:prstGeom prst="ellipse">
            <a:avLst/>
          </a:prstGeom>
          <a:gradFill flip="none" rotWithShape="1">
            <a:gsLst>
              <a:gs pos="0">
                <a:srgbClr val="FF0066">
                  <a:shade val="30000"/>
                  <a:satMod val="115000"/>
                </a:srgbClr>
              </a:gs>
              <a:gs pos="50000">
                <a:srgbClr val="FF0066">
                  <a:shade val="67500"/>
                  <a:satMod val="115000"/>
                </a:srgbClr>
              </a:gs>
              <a:gs pos="100000">
                <a:srgbClr val="FF00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3886200" y="2895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>
                <a:solidFill>
                  <a:srgbClr val="FFFF00"/>
                </a:solidFill>
                <a:latin typeface="Arial Narrow" pitchFamily="34" charset="0"/>
              </a:rPr>
              <a:t>RNA</a:t>
            </a:r>
          </a:p>
          <a:p>
            <a:pPr algn="ctr"/>
            <a:r>
              <a:rPr lang="en-US" sz="1600">
                <a:solidFill>
                  <a:srgbClr val="FFFF00"/>
                </a:solidFill>
                <a:latin typeface="Arial Narrow" pitchFamily="34" charset="0"/>
              </a:rPr>
              <a:t>polymerase</a:t>
            </a:r>
            <a:endParaRPr lang="en-US" sz="1600"/>
          </a:p>
        </p:txBody>
      </p:sp>
      <p:sp>
        <p:nvSpPr>
          <p:cNvPr id="11290" name="AutoShape 26"/>
          <p:cNvSpPr>
            <a:spLocks noChangeArrowheads="1"/>
          </p:cNvSpPr>
          <p:nvPr/>
        </p:nvSpPr>
        <p:spPr bwMode="auto">
          <a:xfrm>
            <a:off x="2819400" y="1981200"/>
            <a:ext cx="2743200" cy="533400"/>
          </a:xfrm>
          <a:prstGeom prst="rightArrow">
            <a:avLst>
              <a:gd name="adj1" fmla="val 50000"/>
              <a:gd name="adj2" fmla="val 128571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2" grpId="0"/>
      <p:bldP spid="11276" grpId="0"/>
      <p:bldP spid="11277" grpId="0"/>
      <p:bldP spid="112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E7DEA6-062A-4EA9-8FA5-289F651BFB6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4" name="Picture 5" descr="transc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4260457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762000" y="4495800"/>
            <a:ext cx="76200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Century Gothic" pitchFamily="34" charset="0"/>
              </a:rPr>
              <a:t>Once the </a:t>
            </a:r>
            <a:r>
              <a:rPr lang="en-US" b="1" dirty="0">
                <a:latin typeface="Century Gothic" pitchFamily="34" charset="0"/>
              </a:rPr>
              <a:t>RNA polymerase/sigma factor complex </a:t>
            </a:r>
            <a:r>
              <a:rPr lang="en-US" dirty="0">
                <a:latin typeface="Century Gothic" pitchFamily="34" charset="0"/>
              </a:rPr>
              <a:t>recognizes the correct promoter, the sigma factor dissociate from the RNA polymerase and the enzyme begins to unwind the helix of the DNA creating a region of non-paired </a:t>
            </a:r>
            <a:r>
              <a:rPr lang="en-US" dirty="0" err="1">
                <a:latin typeface="Century Gothic" pitchFamily="34" charset="0"/>
              </a:rPr>
              <a:t>deoxyribonucleotides</a:t>
            </a:r>
            <a:r>
              <a:rPr lang="en-US" dirty="0">
                <a:latin typeface="Century Gothic" pitchFamily="34" charset="0"/>
              </a:rPr>
              <a:t> that serve as a template for RNA synthesis. Transcription is under control of the enzyme RNA polymerase.</a:t>
            </a:r>
          </a:p>
        </p:txBody>
      </p:sp>
      <p:sp>
        <p:nvSpPr>
          <p:cNvPr id="15366" name="Rectangle 9"/>
          <p:cNvSpPr>
            <a:spLocks noChangeArrowheads="1"/>
          </p:cNvSpPr>
          <p:nvPr/>
        </p:nvSpPr>
        <p:spPr bwMode="auto">
          <a:xfrm>
            <a:off x="457200" y="304800"/>
            <a:ext cx="822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Transcription of mRNA Complementary to DNA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  </a:t>
            </a:r>
            <a:endParaRPr lang="en-US" sz="2400" dirty="0">
              <a:solidFill>
                <a:srgbClr val="000000"/>
              </a:solidFill>
              <a:latin typeface="Century Gothic" pitchFamily="34" charset="0"/>
              <a:ea typeface="SimSun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24000"/>
            <a:ext cx="3600346" cy="2311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53000" y="3886200"/>
            <a:ext cx="381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helicase.pbworks.com</a:t>
            </a:r>
            <a:r>
              <a:rPr lang="en-US" sz="1000" dirty="0"/>
              <a:t>/w/page/17605688/Matthew-Hunter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00676" y="5715000"/>
            <a:ext cx="20296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humancapitaladviser.com</a:t>
            </a:r>
            <a:r>
              <a:rPr lang="en-US" sz="800" dirty="0"/>
              <a:t>/?p=1068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648200"/>
            <a:ext cx="1384300" cy="1049351"/>
          </a:xfrm>
          <a:prstGeom prst="rect">
            <a:avLst/>
          </a:prstGeom>
        </p:spPr>
      </p:pic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254000"/>
            <a:ext cx="8610600" cy="9652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3.4 How is the Beginning of a Gene </a:t>
            </a:r>
            <a:r>
              <a:rPr lang="en-US" altLang="zh-CN" sz="3200" b="1" dirty="0" err="1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Recognised</a:t>
            </a:r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? </a:t>
            </a:r>
            <a:endParaRPr lang="en-US" sz="3200" b="1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1"/>
            <a:ext cx="8229600" cy="1447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We will only discuss about bacteria because they're much simpler. The principles of transcription are similar in higher organisms. </a:t>
            </a:r>
          </a:p>
          <a:p>
            <a:pPr marL="0" indent="0" eaLnBrk="1" hangingPunct="1"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838918-1FFD-4FC0-8155-79CA558C679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743200"/>
            <a:ext cx="1795731" cy="165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1200" y="2514600"/>
            <a:ext cx="3352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mycor.nancy.inra.fr</a:t>
            </a:r>
            <a:r>
              <a:rPr lang="en-US" sz="800" dirty="0"/>
              <a:t>/</a:t>
            </a:r>
            <a:r>
              <a:rPr lang="en-US" sz="800" dirty="0" err="1"/>
              <a:t>blogGenomes</a:t>
            </a:r>
            <a:r>
              <a:rPr lang="en-US" sz="800" dirty="0"/>
              <a:t>/?tag=budding-yeast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572000"/>
            <a:ext cx="2133600" cy="160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43400" y="6477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www.turbophoto.com</a:t>
            </a:r>
            <a:r>
              <a:rPr lang="en-US" sz="800" dirty="0"/>
              <a:t>/Free-Stock-Images/Plants-8.htm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9400"/>
            <a:ext cx="4470400" cy="335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92" y="617882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www.thecompletepatient.com</a:t>
            </a:r>
            <a:r>
              <a:rPr lang="en-US" sz="800" dirty="0"/>
              <a:t>/journal/lets-play-name-that-bacteria-handwringing-over-a-new-ecoli-o.html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50119" r="65731"/>
          <a:stretch/>
        </p:blipFill>
        <p:spPr>
          <a:xfrm>
            <a:off x="5486400" y="2819400"/>
            <a:ext cx="1343644" cy="15620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400" y="990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RNA polymerase is made up of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several protein subunits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with different roles. 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 special subunit of bacterial RNA polymerase,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sigma subunit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recognises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two special sequences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of bases in the coding (non-template) sequences known as </a:t>
            </a:r>
          </a:p>
          <a:p>
            <a:pPr marL="457200" lvl="1" indent="0" eaLnBrk="1" hangingPunct="1">
              <a:buFontTx/>
              <a:buBlip>
                <a:blip r:embed="rId3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-10 region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</a:t>
            </a:r>
          </a:p>
          <a:p>
            <a:pPr marL="457200" lvl="1" indent="0" eaLnBrk="1" hangingPunct="1">
              <a:buFontTx/>
              <a:buBlip>
                <a:blip r:embed="rId3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-35 region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;</a:t>
            </a:r>
          </a:p>
          <a:p>
            <a:pPr marL="457200" lvl="1" indent="0" eaLnBrk="1" hangingPunct="1">
              <a:buFontTx/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(because they are found by counting backwards 10 or 35 bases from the first base of the gene).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7200" y="304800"/>
            <a:ext cx="822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Century Gothic" pitchFamily="34" charset="0"/>
              </a:rPr>
              <a:t>3.4.1 RNA Polymerase</a:t>
            </a:r>
            <a:endParaRPr lang="en-US" sz="2800" dirty="0">
              <a:solidFill>
                <a:srgbClr val="000000"/>
              </a:solidFill>
              <a:latin typeface="Century Gothic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42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7CF17E-9F5B-40A0-88D8-C052382EB4F2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7412" name="Group 16"/>
          <p:cNvGrpSpPr>
            <a:grpSpLocks/>
          </p:cNvGrpSpPr>
          <p:nvPr/>
        </p:nvGrpSpPr>
        <p:grpSpPr bwMode="auto">
          <a:xfrm>
            <a:off x="685800" y="304800"/>
            <a:ext cx="7086600" cy="2017713"/>
            <a:chOff x="384" y="720"/>
            <a:chExt cx="4464" cy="1271"/>
          </a:xfrm>
        </p:grpSpPr>
        <p:sp>
          <p:nvSpPr>
            <p:cNvPr id="17416" name="Line 4"/>
            <p:cNvSpPr>
              <a:spLocks noChangeShapeType="1"/>
            </p:cNvSpPr>
            <p:nvPr/>
          </p:nvSpPr>
          <p:spPr bwMode="auto">
            <a:xfrm>
              <a:off x="960" y="1460"/>
              <a:ext cx="33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Line 5"/>
            <p:cNvSpPr>
              <a:spLocks noChangeShapeType="1"/>
            </p:cNvSpPr>
            <p:nvPr/>
          </p:nvSpPr>
          <p:spPr bwMode="auto">
            <a:xfrm>
              <a:off x="960" y="1718"/>
              <a:ext cx="33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 rot="10800000" flipV="1">
              <a:off x="2395" y="1462"/>
              <a:ext cx="1925" cy="258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 algn="ctr">
                <a:defRPr/>
              </a:pPr>
              <a:r>
                <a:rPr lang="en-US" sz="2400" dirty="0"/>
                <a:t>gene</a:t>
              </a:r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2310" y="1462"/>
              <a:ext cx="85" cy="258"/>
            </a:xfrm>
            <a:prstGeom prst="rect">
              <a:avLst/>
            </a:prstGeom>
            <a:pattFill prst="pct60">
              <a:fgClr>
                <a:srgbClr val="000000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24" name="Text Box 10"/>
            <p:cNvSpPr txBox="1">
              <a:spLocks noChangeArrowheads="1"/>
            </p:cNvSpPr>
            <p:nvPr/>
          </p:nvSpPr>
          <p:spPr bwMode="auto">
            <a:xfrm>
              <a:off x="1244" y="1760"/>
              <a:ext cx="14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3300"/>
                  </a:solidFill>
                  <a:ea typeface="SimSun" pitchFamily="2" charset="-122"/>
                </a:rPr>
                <a:t> </a:t>
              </a:r>
              <a:r>
                <a:rPr lang="en-US" altLang="zh-CN" b="1">
                  <a:solidFill>
                    <a:srgbClr val="FF3300"/>
                  </a:solidFill>
                  <a:ea typeface="SimSun" pitchFamily="2" charset="-122"/>
                </a:rPr>
                <a:t>-35       </a:t>
              </a:r>
              <a:r>
                <a:rPr lang="en-US" altLang="zh-CN">
                  <a:solidFill>
                    <a:srgbClr val="FF3300"/>
                  </a:solidFill>
                  <a:ea typeface="SimSun" pitchFamily="2" charset="-122"/>
                </a:rPr>
                <a:t> </a:t>
              </a:r>
              <a:r>
                <a:rPr lang="en-US" altLang="zh-CN" b="1">
                  <a:solidFill>
                    <a:srgbClr val="FF3300"/>
                  </a:solidFill>
                  <a:ea typeface="SimSun" pitchFamily="2" charset="-122"/>
                </a:rPr>
                <a:t>-10</a:t>
              </a:r>
              <a:r>
                <a:rPr lang="en-US" altLang="zh-CN">
                  <a:solidFill>
                    <a:srgbClr val="FF3300"/>
                  </a:solidFill>
                  <a:ea typeface="SimSun" pitchFamily="2" charset="-122"/>
                </a:rPr>
                <a:t>    </a:t>
              </a:r>
              <a:r>
                <a:rPr lang="en-US" altLang="zh-CN" b="1">
                  <a:solidFill>
                    <a:srgbClr val="FF3300"/>
                  </a:solidFill>
                  <a:ea typeface="SimSun" pitchFamily="2" charset="-122"/>
                </a:rPr>
                <a:t>+1</a:t>
              </a:r>
              <a:endParaRPr lang="en-US" b="1">
                <a:solidFill>
                  <a:srgbClr val="FF3300"/>
                </a:solidFill>
              </a:endParaRPr>
            </a:p>
          </p:txBody>
        </p:sp>
        <p:sp>
          <p:nvSpPr>
            <p:cNvPr id="13324" name="AutoShape 12"/>
            <p:cNvSpPr>
              <a:spLocks noChangeArrowheads="1"/>
            </p:cNvSpPr>
            <p:nvPr/>
          </p:nvSpPr>
          <p:spPr bwMode="auto">
            <a:xfrm>
              <a:off x="3168" y="969"/>
              <a:ext cx="1392" cy="240"/>
            </a:xfrm>
            <a:prstGeom prst="rightArrow">
              <a:avLst>
                <a:gd name="adj1" fmla="val 50000"/>
                <a:gd name="adj2" fmla="val 14500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25" name="AutoShape 13"/>
            <p:cNvSpPr>
              <a:spLocks noChangeArrowheads="1"/>
            </p:cNvSpPr>
            <p:nvPr/>
          </p:nvSpPr>
          <p:spPr bwMode="auto">
            <a:xfrm>
              <a:off x="480" y="960"/>
              <a:ext cx="1248" cy="240"/>
            </a:xfrm>
            <a:prstGeom prst="leftArrow">
              <a:avLst>
                <a:gd name="adj1" fmla="val 50000"/>
                <a:gd name="adj2" fmla="val 130000"/>
              </a:avLst>
            </a:prstGeom>
            <a:solidFill>
              <a:srgbClr val="CC330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31" name="Text Box 14"/>
            <p:cNvSpPr txBox="1">
              <a:spLocks noChangeArrowheads="1"/>
            </p:cNvSpPr>
            <p:nvPr/>
          </p:nvSpPr>
          <p:spPr bwMode="auto">
            <a:xfrm>
              <a:off x="3168" y="720"/>
              <a:ext cx="16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Century Gothic" pitchFamily="34" charset="0"/>
                  <a:ea typeface="SimSun" pitchFamily="2" charset="-122"/>
                </a:rPr>
                <a:t>downstream region</a:t>
              </a:r>
              <a:r>
                <a:rPr lang="en-US" altLang="zh-CN">
                  <a:latin typeface="Century Gothic" pitchFamily="34" charset="0"/>
                  <a:ea typeface="SimSun" pitchFamily="2" charset="-122"/>
                </a:rPr>
                <a:t> </a:t>
              </a:r>
              <a:endParaRPr lang="en-US">
                <a:latin typeface="Century Gothic" pitchFamily="34" charset="0"/>
              </a:endParaRPr>
            </a:p>
          </p:txBody>
        </p:sp>
        <p:sp>
          <p:nvSpPr>
            <p:cNvPr id="17432" name="Text Box 15"/>
            <p:cNvSpPr txBox="1">
              <a:spLocks noChangeArrowheads="1"/>
            </p:cNvSpPr>
            <p:nvPr/>
          </p:nvSpPr>
          <p:spPr bwMode="auto">
            <a:xfrm>
              <a:off x="384" y="720"/>
              <a:ext cx="15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Century Gothic" pitchFamily="34" charset="0"/>
                  <a:ea typeface="SimSun" pitchFamily="2" charset="-122"/>
                </a:rPr>
                <a:t>upstream region</a:t>
              </a:r>
              <a:r>
                <a:rPr lang="en-US" altLang="zh-CN" dirty="0">
                  <a:latin typeface="Century Gothic" pitchFamily="34" charset="0"/>
                  <a:ea typeface="SimSun" pitchFamily="2" charset="-122"/>
                </a:rPr>
                <a:t> </a:t>
              </a:r>
              <a:endParaRPr lang="en-US" dirty="0">
                <a:latin typeface="Century Gothic" pitchFamily="34" charset="0"/>
              </a:endParaRPr>
            </a:p>
          </p:txBody>
        </p:sp>
      </p:grpSp>
      <p:sp>
        <p:nvSpPr>
          <p:cNvPr id="17413" name="Text Box 17"/>
          <p:cNvSpPr txBox="1">
            <a:spLocks noChangeArrowheads="1"/>
          </p:cNvSpPr>
          <p:nvPr/>
        </p:nvSpPr>
        <p:spPr bwMode="auto">
          <a:xfrm>
            <a:off x="165100" y="2514600"/>
            <a:ext cx="884555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6588" indent="-636588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stretch of DNA region front of a gene is often referred to as the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upstream region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the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 region where RNA polymerase binds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is known as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promoter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</a:t>
            </a:r>
          </a:p>
          <a:p>
            <a:pPr marL="636588" indent="-636588"/>
            <a:endParaRPr lang="en-US" altLang="zh-CN" sz="2000" dirty="0">
              <a:latin typeface="Century Gothic" pitchFamily="34" charset="0"/>
              <a:ea typeface="SimSun" pitchFamily="2" charset="-122"/>
            </a:endParaRPr>
          </a:p>
          <a:p>
            <a:pPr marL="636588" indent="-636588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To bind the sigma subunit properly, the base sequence needed at </a:t>
            </a:r>
          </a:p>
          <a:p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-10: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TATAAT</a:t>
            </a: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-35: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TTGACA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Such theoretically perfect sequences (in this case TATAAT and TTGACA) are known as </a:t>
            </a:r>
            <a:r>
              <a:rPr lang="en-US" altLang="zh-CN" sz="2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consensus sequences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  <p:sp>
        <p:nvSpPr>
          <p:cNvPr id="17414" name="Text Box 12"/>
          <p:cNvSpPr txBox="1">
            <a:spLocks noChangeArrowheads="1"/>
          </p:cNvSpPr>
          <p:nvPr/>
        </p:nvSpPr>
        <p:spPr bwMode="auto">
          <a:xfrm>
            <a:off x="1066800" y="1447800"/>
            <a:ext cx="423863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 b="1">
                <a:latin typeface="Arial Narrow" pitchFamily="34" charset="0"/>
              </a:rPr>
              <a:t>5’</a:t>
            </a:r>
            <a:endParaRPr lang="en-US" sz="1600"/>
          </a:p>
        </p:txBody>
      </p:sp>
      <p:sp>
        <p:nvSpPr>
          <p:cNvPr id="17415" name="Text Box 12"/>
          <p:cNvSpPr txBox="1">
            <a:spLocks noChangeArrowheads="1"/>
          </p:cNvSpPr>
          <p:nvPr/>
        </p:nvSpPr>
        <p:spPr bwMode="auto">
          <a:xfrm>
            <a:off x="7162800" y="1447800"/>
            <a:ext cx="423863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3’</a:t>
            </a:r>
            <a:endParaRPr lang="en-US" sz="1600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358328" y="148461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latin typeface="Century Gothic" pitchFamily="34" charset="0"/>
                <a:ea typeface="SimSun" pitchFamily="2" charset="-122"/>
              </a:rPr>
              <a:t>PROMOTER</a:t>
            </a:r>
            <a:endParaRPr lang="en-US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6C67A1-7FE9-4E1C-BDEE-9B9EB0EE9EC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8436" name="Group 17"/>
          <p:cNvGrpSpPr>
            <a:grpSpLocks/>
          </p:cNvGrpSpPr>
          <p:nvPr/>
        </p:nvGrpSpPr>
        <p:grpSpPr bwMode="auto">
          <a:xfrm>
            <a:off x="1447800" y="304800"/>
            <a:ext cx="6875463" cy="2336800"/>
            <a:chOff x="896" y="386"/>
            <a:chExt cx="4331" cy="1472"/>
          </a:xfrm>
        </p:grpSpPr>
        <p:sp>
          <p:nvSpPr>
            <p:cNvPr id="14340" name="Oval 4"/>
            <p:cNvSpPr>
              <a:spLocks noChangeArrowheads="1"/>
            </p:cNvSpPr>
            <p:nvPr/>
          </p:nvSpPr>
          <p:spPr bwMode="auto">
            <a:xfrm>
              <a:off x="1293" y="386"/>
              <a:ext cx="953" cy="473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>
              <a:off x="1258" y="767"/>
              <a:ext cx="1112" cy="867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46" name="Text Box 7"/>
            <p:cNvSpPr txBox="1">
              <a:spLocks noChangeArrowheads="1"/>
            </p:cNvSpPr>
            <p:nvPr/>
          </p:nvSpPr>
          <p:spPr bwMode="auto">
            <a:xfrm>
              <a:off x="1536" y="946"/>
              <a:ext cx="57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400" b="1">
                  <a:latin typeface="Century Gothic" pitchFamily="34" charset="0"/>
                  <a:ea typeface="SimSun" pitchFamily="2" charset="-122"/>
                </a:rPr>
                <a:t>SIGMA</a:t>
              </a:r>
              <a:endParaRPr lang="en-US" sz="1400">
                <a:latin typeface="Century Gothic" pitchFamily="34" charset="0"/>
              </a:endParaRPr>
            </a:p>
          </p:txBody>
        </p:sp>
        <p:sp>
          <p:nvSpPr>
            <p:cNvPr id="18447" name="Text Box 8"/>
            <p:cNvSpPr txBox="1">
              <a:spLocks noChangeArrowheads="1"/>
            </p:cNvSpPr>
            <p:nvPr/>
          </p:nvSpPr>
          <p:spPr bwMode="auto">
            <a:xfrm>
              <a:off x="1536" y="514"/>
              <a:ext cx="52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 b="1">
                  <a:latin typeface="Century Gothic" pitchFamily="34" charset="0"/>
                </a:rPr>
                <a:t>CORE</a:t>
              </a:r>
              <a:endParaRPr lang="en-US" sz="1400">
                <a:latin typeface="Century Gothic" pitchFamily="34" charset="0"/>
              </a:endParaRPr>
            </a:p>
          </p:txBody>
        </p:sp>
        <p:sp>
          <p:nvSpPr>
            <p:cNvPr id="18448" name="Text Box 9"/>
            <p:cNvSpPr txBox="1">
              <a:spLocks noChangeArrowheads="1"/>
            </p:cNvSpPr>
            <p:nvPr/>
          </p:nvSpPr>
          <p:spPr bwMode="auto">
            <a:xfrm>
              <a:off x="2256" y="706"/>
              <a:ext cx="1018" cy="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600" b="1">
                  <a:latin typeface="Arial Narrow" pitchFamily="34" charset="0"/>
                </a:rPr>
                <a:t>RNA POLYMERASE</a:t>
              </a:r>
              <a:endParaRPr lang="en-US" sz="1600"/>
            </a:p>
          </p:txBody>
        </p:sp>
        <p:sp>
          <p:nvSpPr>
            <p:cNvPr id="18449" name="Text Box 10"/>
            <p:cNvSpPr txBox="1">
              <a:spLocks noChangeArrowheads="1"/>
            </p:cNvSpPr>
            <p:nvPr/>
          </p:nvSpPr>
          <p:spPr bwMode="auto">
            <a:xfrm>
              <a:off x="4352" y="1202"/>
              <a:ext cx="875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latin typeface="Century Gothic" pitchFamily="34" charset="0"/>
                </a:rPr>
                <a:t>CODING STRAND</a:t>
              </a:r>
              <a:endParaRPr lang="en-US">
                <a:latin typeface="Century Gothic" pitchFamily="34" charset="0"/>
              </a:endParaRPr>
            </a:p>
          </p:txBody>
        </p:sp>
        <p:sp>
          <p:nvSpPr>
            <p:cNvPr id="18450" name="Rectangle 11"/>
            <p:cNvSpPr>
              <a:spLocks noChangeArrowheads="1"/>
            </p:cNvSpPr>
            <p:nvPr/>
          </p:nvSpPr>
          <p:spPr bwMode="auto">
            <a:xfrm>
              <a:off x="896" y="1285"/>
              <a:ext cx="3177" cy="157"/>
            </a:xfrm>
            <a:prstGeom prst="rect">
              <a:avLst/>
            </a:prstGeom>
            <a:gradFill rotWithShape="1">
              <a:gsLst>
                <a:gs pos="0">
                  <a:srgbClr val="003F77"/>
                </a:gs>
                <a:gs pos="50000">
                  <a:srgbClr val="005FAD"/>
                </a:gs>
                <a:gs pos="100000">
                  <a:srgbClr val="0072CE"/>
                </a:gs>
              </a:gsLst>
              <a:lin ang="135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Text Box 12"/>
            <p:cNvSpPr txBox="1">
              <a:spLocks noChangeArrowheads="1"/>
            </p:cNvSpPr>
            <p:nvPr/>
          </p:nvSpPr>
          <p:spPr bwMode="auto">
            <a:xfrm>
              <a:off x="1809" y="1279"/>
              <a:ext cx="481" cy="158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TATAAT</a:t>
              </a:r>
              <a:endParaRPr lang="en-US"/>
            </a:p>
          </p:txBody>
        </p:sp>
        <p:sp>
          <p:nvSpPr>
            <p:cNvPr id="18452" name="Text Box 13"/>
            <p:cNvSpPr txBox="1">
              <a:spLocks noChangeArrowheads="1"/>
            </p:cNvSpPr>
            <p:nvPr/>
          </p:nvSpPr>
          <p:spPr bwMode="auto">
            <a:xfrm>
              <a:off x="1258" y="1279"/>
              <a:ext cx="556" cy="158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TTGACA</a:t>
              </a:r>
              <a:endParaRPr lang="en-US"/>
            </a:p>
          </p:txBody>
        </p:sp>
        <p:sp>
          <p:nvSpPr>
            <p:cNvPr id="14351" name="AutoShape 15"/>
            <p:cNvSpPr>
              <a:spLocks noChangeArrowheads="1"/>
            </p:cNvSpPr>
            <p:nvPr/>
          </p:nvSpPr>
          <p:spPr bwMode="auto">
            <a:xfrm>
              <a:off x="2256" y="1570"/>
              <a:ext cx="1920" cy="288"/>
            </a:xfrm>
            <a:prstGeom prst="rightArrow">
              <a:avLst>
                <a:gd name="adj1" fmla="val 50000"/>
                <a:gd name="adj2" fmla="val 166667"/>
              </a:avLst>
            </a:prstGeom>
            <a:gradFill flip="none" rotWithShape="1">
              <a:gsLst>
                <a:gs pos="0">
                  <a:srgbClr val="FF66CC">
                    <a:gamma/>
                    <a:shade val="46275"/>
                    <a:invGamma/>
                  </a:srgbClr>
                </a:gs>
                <a:gs pos="50000">
                  <a:srgbClr val="FF66CC"/>
                </a:gs>
                <a:gs pos="100000">
                  <a:srgbClr val="FF66CC">
                    <a:gamma/>
                    <a:shade val="46275"/>
                    <a:invGamma/>
                  </a:srgb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8437" name="Text Box 16"/>
          <p:cNvSpPr txBox="1">
            <a:spLocks noChangeArrowheads="1"/>
          </p:cNvSpPr>
          <p:nvPr/>
        </p:nvSpPr>
        <p:spPr bwMode="auto">
          <a:xfrm>
            <a:off x="228600" y="2743200"/>
            <a:ext cx="8610600" cy="39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Consensus sequences are found by comparing many real life sequences and taking the average. In real life,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 few highly expressed genes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do have these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exact sequences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in their promoter. </a:t>
            </a:r>
          </a:p>
          <a:p>
            <a:pPr marL="457200" indent="-457200"/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marL="457200" indent="-457200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practice, the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-l0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and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 -35 region sequences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are rarely perfect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“Wrong” (not exact) by one or two bases, the sigma subunit will still 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recognise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them. </a:t>
            </a:r>
          </a:p>
          <a:p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457200" indent="-457200">
              <a:buFontTx/>
              <a:buBlip>
                <a:blip r:embed="rId2"/>
              </a:buBlip>
            </a:pP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Promoter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strength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depends partly on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how closely matched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the ideal consensus sequence. 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18438" name="Text Box 12"/>
          <p:cNvSpPr txBox="1">
            <a:spLocks noChangeArrowheads="1"/>
          </p:cNvSpPr>
          <p:nvPr/>
        </p:nvSpPr>
        <p:spPr bwMode="auto">
          <a:xfrm>
            <a:off x="1066800" y="1524000"/>
            <a:ext cx="42386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 b="1">
                <a:latin typeface="Arial Narrow" pitchFamily="34" charset="0"/>
              </a:rPr>
              <a:t>5’</a:t>
            </a:r>
            <a:endParaRPr lang="en-US" sz="1600"/>
          </a:p>
        </p:txBody>
      </p:sp>
      <p:sp>
        <p:nvSpPr>
          <p:cNvPr id="18439" name="Text Box 12"/>
          <p:cNvSpPr txBox="1">
            <a:spLocks noChangeArrowheads="1"/>
          </p:cNvSpPr>
          <p:nvPr/>
        </p:nvSpPr>
        <p:spPr bwMode="auto">
          <a:xfrm>
            <a:off x="6553200" y="1524000"/>
            <a:ext cx="423863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3’</a:t>
            </a:r>
            <a:endParaRPr 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5"/>
          <p:cNvGrpSpPr>
            <a:grpSpLocks/>
          </p:cNvGrpSpPr>
          <p:nvPr/>
        </p:nvGrpSpPr>
        <p:grpSpPr bwMode="auto">
          <a:xfrm>
            <a:off x="1066800" y="1371600"/>
            <a:ext cx="7251700" cy="581025"/>
            <a:chOff x="1066800" y="1371600"/>
            <a:chExt cx="7251700" cy="581025"/>
          </a:xfrm>
        </p:grpSpPr>
        <p:sp>
          <p:nvSpPr>
            <p:cNvPr id="19486" name="Rectangle 4"/>
            <p:cNvSpPr>
              <a:spLocks noChangeArrowheads="1"/>
            </p:cNvSpPr>
            <p:nvPr/>
          </p:nvSpPr>
          <p:spPr bwMode="auto">
            <a:xfrm>
              <a:off x="1447800" y="1447800"/>
              <a:ext cx="4572000" cy="304800"/>
            </a:xfrm>
            <a:prstGeom prst="rect">
              <a:avLst/>
            </a:prstGeom>
            <a:gradFill rotWithShape="1">
              <a:gsLst>
                <a:gs pos="0">
                  <a:srgbClr val="006A96"/>
                </a:gs>
                <a:gs pos="50000">
                  <a:srgbClr val="009AD9"/>
                </a:gs>
                <a:gs pos="100000">
                  <a:srgbClr val="00B8FF"/>
                </a:gs>
              </a:gsLst>
              <a:lin ang="162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Text Box 16"/>
            <p:cNvSpPr txBox="1">
              <a:spLocks noChangeArrowheads="1"/>
            </p:cNvSpPr>
            <p:nvPr/>
          </p:nvSpPr>
          <p:spPr bwMode="auto">
            <a:xfrm>
              <a:off x="6438900" y="1371600"/>
              <a:ext cx="18796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/>
                <a:t>Template strand (non-coding)</a:t>
              </a:r>
            </a:p>
          </p:txBody>
        </p:sp>
        <p:sp>
          <p:nvSpPr>
            <p:cNvPr id="19488" name="Text Box 25"/>
            <p:cNvSpPr txBox="1">
              <a:spLocks noChangeArrowheads="1"/>
            </p:cNvSpPr>
            <p:nvPr/>
          </p:nvSpPr>
          <p:spPr bwMode="auto">
            <a:xfrm>
              <a:off x="1066800" y="1435100"/>
              <a:ext cx="369888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latin typeface="Arial Narrow" pitchFamily="34" charset="0"/>
                </a:rPr>
                <a:t>3’</a:t>
              </a:r>
              <a:endParaRPr lang="en-US"/>
            </a:p>
          </p:txBody>
        </p:sp>
        <p:sp>
          <p:nvSpPr>
            <p:cNvPr id="19489" name="Text Box 25"/>
            <p:cNvSpPr txBox="1">
              <a:spLocks noChangeArrowheads="1"/>
            </p:cNvSpPr>
            <p:nvPr/>
          </p:nvSpPr>
          <p:spPr bwMode="auto">
            <a:xfrm>
              <a:off x="5981700" y="1397000"/>
              <a:ext cx="369888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latin typeface="Arial Narrow" pitchFamily="34" charset="0"/>
                </a:rPr>
                <a:t>5’</a:t>
              </a:r>
              <a:endParaRPr lang="en-US"/>
            </a:p>
          </p:txBody>
        </p:sp>
      </p:grp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83EBA9-391D-4DAB-A722-B2662D3F6BB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1524000" y="23495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3200400" y="838200"/>
            <a:ext cx="2628900" cy="1588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463" name="Text Box 10"/>
          <p:cNvSpPr txBox="1">
            <a:spLocks noChangeArrowheads="1"/>
          </p:cNvSpPr>
          <p:nvPr/>
        </p:nvSpPr>
        <p:spPr bwMode="auto">
          <a:xfrm>
            <a:off x="3390900" y="1981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219200" y="4038600"/>
            <a:ext cx="1371600" cy="685800"/>
            <a:chOff x="1219200" y="4038600"/>
            <a:chExt cx="1371600" cy="685800"/>
          </a:xfrm>
        </p:grpSpPr>
        <p:sp>
          <p:nvSpPr>
            <p:cNvPr id="17415" name="Oval 7"/>
            <p:cNvSpPr>
              <a:spLocks noChangeArrowheads="1"/>
            </p:cNvSpPr>
            <p:nvPr/>
          </p:nvSpPr>
          <p:spPr bwMode="auto">
            <a:xfrm>
              <a:off x="1219200" y="4038600"/>
              <a:ext cx="1371600" cy="685800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85" name="Text Box 14"/>
            <p:cNvSpPr txBox="1">
              <a:spLocks noChangeArrowheads="1"/>
            </p:cNvSpPr>
            <p:nvPr/>
          </p:nvSpPr>
          <p:spPr bwMode="auto">
            <a:xfrm>
              <a:off x="1549400" y="4186237"/>
              <a:ext cx="838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core</a:t>
              </a:r>
            </a:p>
          </p:txBody>
        </p:sp>
      </p:grpSp>
      <p:grpSp>
        <p:nvGrpSpPr>
          <p:cNvPr id="19465" name="Group 24"/>
          <p:cNvGrpSpPr>
            <a:grpSpLocks/>
          </p:cNvGrpSpPr>
          <p:nvPr/>
        </p:nvGrpSpPr>
        <p:grpSpPr bwMode="auto">
          <a:xfrm>
            <a:off x="1066800" y="2794000"/>
            <a:ext cx="7327900" cy="887413"/>
            <a:chOff x="1066800" y="2794000"/>
            <a:chExt cx="7327900" cy="887413"/>
          </a:xfrm>
        </p:grpSpPr>
        <p:sp>
          <p:nvSpPr>
            <p:cNvPr id="19477" name="Text Box 18"/>
            <p:cNvSpPr txBox="1">
              <a:spLocks noChangeArrowheads="1"/>
            </p:cNvSpPr>
            <p:nvPr/>
          </p:nvSpPr>
          <p:spPr bwMode="auto">
            <a:xfrm>
              <a:off x="1905000" y="3314700"/>
              <a:ext cx="1524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-35         -10</a:t>
              </a:r>
            </a:p>
          </p:txBody>
        </p:sp>
        <p:sp>
          <p:nvSpPr>
            <p:cNvPr id="19478" name="Rectangle 11"/>
            <p:cNvSpPr>
              <a:spLocks noChangeArrowheads="1"/>
            </p:cNvSpPr>
            <p:nvPr/>
          </p:nvSpPr>
          <p:spPr bwMode="auto">
            <a:xfrm>
              <a:off x="1447800" y="2933700"/>
              <a:ext cx="4572000" cy="304800"/>
            </a:xfrm>
            <a:prstGeom prst="rect">
              <a:avLst/>
            </a:prstGeom>
            <a:gradFill rotWithShape="1">
              <a:gsLst>
                <a:gs pos="0">
                  <a:srgbClr val="006A96"/>
                </a:gs>
                <a:gs pos="50000">
                  <a:srgbClr val="009AD9"/>
                </a:gs>
                <a:gs pos="100000">
                  <a:srgbClr val="00B8FF"/>
                </a:gs>
              </a:gsLst>
              <a:lin ang="162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Text Box 12"/>
            <p:cNvSpPr txBox="1">
              <a:spLocks noChangeArrowheads="1"/>
            </p:cNvSpPr>
            <p:nvPr/>
          </p:nvSpPr>
          <p:spPr bwMode="auto">
            <a:xfrm>
              <a:off x="2790825" y="2933700"/>
              <a:ext cx="838200" cy="304800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400" b="1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TATAAT</a:t>
              </a:r>
              <a:endParaRPr lang="en-US" sz="1400"/>
            </a:p>
          </p:txBody>
        </p:sp>
        <p:sp>
          <p:nvSpPr>
            <p:cNvPr id="19480" name="Text Box 13"/>
            <p:cNvSpPr txBox="1">
              <a:spLocks noChangeArrowheads="1"/>
            </p:cNvSpPr>
            <p:nvPr/>
          </p:nvSpPr>
          <p:spPr bwMode="auto">
            <a:xfrm>
              <a:off x="1828800" y="2933700"/>
              <a:ext cx="939800" cy="3048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400" b="1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TTGACA</a:t>
              </a:r>
              <a:endParaRPr lang="en-US" sz="1400"/>
            </a:p>
          </p:txBody>
        </p:sp>
        <p:sp>
          <p:nvSpPr>
            <p:cNvPr id="19481" name="Text Box 17"/>
            <p:cNvSpPr txBox="1">
              <a:spLocks noChangeArrowheads="1"/>
            </p:cNvSpPr>
            <p:nvPr/>
          </p:nvSpPr>
          <p:spPr bwMode="auto">
            <a:xfrm>
              <a:off x="6438900" y="2794000"/>
              <a:ext cx="19558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/>
                <a:t>Non-template strand (coding)</a:t>
              </a:r>
            </a:p>
          </p:txBody>
        </p:sp>
        <p:sp>
          <p:nvSpPr>
            <p:cNvPr id="19482" name="Text Box 25"/>
            <p:cNvSpPr txBox="1">
              <a:spLocks noChangeArrowheads="1"/>
            </p:cNvSpPr>
            <p:nvPr/>
          </p:nvSpPr>
          <p:spPr bwMode="auto">
            <a:xfrm>
              <a:off x="1066800" y="2857500"/>
              <a:ext cx="369888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latin typeface="Arial Narrow" pitchFamily="34" charset="0"/>
                </a:rPr>
                <a:t>5’</a:t>
              </a:r>
              <a:endParaRPr lang="en-US"/>
            </a:p>
          </p:txBody>
        </p:sp>
        <p:sp>
          <p:nvSpPr>
            <p:cNvPr id="19483" name="Text Box 25"/>
            <p:cNvSpPr txBox="1">
              <a:spLocks noChangeArrowheads="1"/>
            </p:cNvSpPr>
            <p:nvPr/>
          </p:nvSpPr>
          <p:spPr bwMode="auto">
            <a:xfrm>
              <a:off x="5981700" y="2882900"/>
              <a:ext cx="369888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b="1">
                  <a:latin typeface="Arial Narrow" pitchFamily="34" charset="0"/>
                </a:rPr>
                <a:t>3’</a:t>
              </a:r>
              <a:endParaRPr lang="en-US"/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066800" y="4567238"/>
            <a:ext cx="1765300" cy="1376362"/>
            <a:chOff x="1066800" y="4567237"/>
            <a:chExt cx="1765300" cy="1376363"/>
          </a:xfrm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1066800" y="4567237"/>
              <a:ext cx="1765300" cy="1376363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76" name="Text Box 15"/>
            <p:cNvSpPr txBox="1">
              <a:spLocks noChangeArrowheads="1"/>
            </p:cNvSpPr>
            <p:nvPr/>
          </p:nvSpPr>
          <p:spPr bwMode="auto">
            <a:xfrm>
              <a:off x="1447800" y="5024437"/>
              <a:ext cx="990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sigma</a:t>
              </a:r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auto">
          <a:xfrm rot="10800000">
            <a:off x="3657600" y="2057400"/>
            <a:ext cx="1981200" cy="2286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553200" y="2057400"/>
            <a:ext cx="13716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mRNA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75 -0.4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" y="-2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7014 -0.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40556 L 0.425 -0.4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658D51-9242-49D9-98FB-D5FEA29A5B4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lum bright="-12000" contrast="22000"/>
          </a:blip>
          <a:srcRect b="5815"/>
          <a:stretch/>
        </p:blipFill>
        <p:spPr bwMode="auto">
          <a:xfrm>
            <a:off x="1447800" y="1252538"/>
            <a:ext cx="6019800" cy="445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826000" y="5200650"/>
            <a:ext cx="31242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Pribnow box or -10 sequence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667000" y="5191125"/>
            <a:ext cx="1371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 -35 sequence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701800" y="5407025"/>
            <a:ext cx="11938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Consensus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5943600" y="3603625"/>
            <a:ext cx="1295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mRNA start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553200" y="3832225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6035675" y="3222625"/>
            <a:ext cx="228600" cy="381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5562600" y="3222625"/>
            <a:ext cx="228600" cy="9144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>
            <a:off x="5257800" y="3298825"/>
            <a:ext cx="76200" cy="8382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>
            <a:off x="3581400" y="3222625"/>
            <a:ext cx="609600" cy="9144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2971800" y="3222625"/>
            <a:ext cx="990600" cy="9144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>
            <a:off x="3048000" y="2308225"/>
            <a:ext cx="1143000" cy="11430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5486400" y="1470025"/>
            <a:ext cx="304800" cy="381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6400800" y="2155825"/>
            <a:ext cx="14478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Transcription</a:t>
            </a: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5486400" y="1241425"/>
            <a:ext cx="1616075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RNA polymerase core enzyme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2590800" y="2155825"/>
            <a:ext cx="736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Sigma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762000" y="228600"/>
            <a:ext cx="74676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Promoter Sequences in Prokaryotes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1676400" y="2740025"/>
            <a:ext cx="3048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5’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7315200" y="3003550"/>
            <a:ext cx="3048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5’</a:t>
            </a:r>
          </a:p>
        </p:txBody>
      </p:sp>
      <p:sp>
        <p:nvSpPr>
          <p:cNvPr id="20503" name="Text Box 21"/>
          <p:cNvSpPr txBox="1">
            <a:spLocks noChangeArrowheads="1"/>
          </p:cNvSpPr>
          <p:nvPr/>
        </p:nvSpPr>
        <p:spPr bwMode="auto">
          <a:xfrm>
            <a:off x="1663700" y="2968625"/>
            <a:ext cx="3048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3’</a:t>
            </a:r>
          </a:p>
        </p:txBody>
      </p:sp>
      <p:sp>
        <p:nvSpPr>
          <p:cNvPr id="20504" name="Text Box 21"/>
          <p:cNvSpPr txBox="1">
            <a:spLocks noChangeArrowheads="1"/>
          </p:cNvSpPr>
          <p:nvPr/>
        </p:nvSpPr>
        <p:spPr bwMode="auto">
          <a:xfrm>
            <a:off x="7315200" y="2765425"/>
            <a:ext cx="3048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4450765"/>
            <a:ext cx="18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different promoter</a:t>
            </a:r>
          </a:p>
          <a:p>
            <a:r>
              <a:rPr lang="en-US" sz="1400" dirty="0"/>
              <a:t>sequences in </a:t>
            </a:r>
            <a:r>
              <a:rPr lang="en-US" sz="1400" i="1" dirty="0"/>
              <a:t>E. coli</a:t>
            </a:r>
          </a:p>
        </p:txBody>
      </p:sp>
      <p:sp>
        <p:nvSpPr>
          <p:cNvPr id="3" name="Left Brace 2"/>
          <p:cNvSpPr/>
          <p:nvPr/>
        </p:nvSpPr>
        <p:spPr>
          <a:xfrm>
            <a:off x="2133600" y="4038600"/>
            <a:ext cx="304800" cy="137160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4CBC-83F0-428F-899C-53A4EE18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C5B12-6C1D-497F-8F48-296A8C1E69B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0FE31-895E-44F3-A067-F4C3339A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85800"/>
            <a:ext cx="8770343" cy="51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696200" cy="7620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3.5 Manufacturing the Message</a:t>
            </a:r>
            <a:endParaRPr lang="en-US" sz="32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305800" cy="4297363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Once sigma has found a promoter and the RNA polymerase has successfully bound to it, the sigma subunit drops off. The remaining part of bacterial RNA polymerase (core enzyme) then makes the mRNA.   </a:t>
            </a: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DNA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double helix is opened up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and a 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single strand of RNA is generated using one of the DNA strands as a template.</a:t>
            </a:r>
            <a:endParaRPr lang="en-US" sz="24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330154-9FC9-40A8-A3C2-82ACF118571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47D501-D72F-4D84-B1EA-A0BF09A6477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 flipV="1">
            <a:off x="1770063" y="1830388"/>
            <a:ext cx="4291012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1770063" y="3819525"/>
            <a:ext cx="4416425" cy="0"/>
          </a:xfrm>
          <a:prstGeom prst="line">
            <a:avLst/>
          </a:prstGeom>
          <a:noFill/>
          <a:ln w="76200">
            <a:solidFill>
              <a:srgbClr val="66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2535" name="Group 7"/>
          <p:cNvGrpSpPr>
            <a:grpSpLocks/>
          </p:cNvGrpSpPr>
          <p:nvPr/>
        </p:nvGrpSpPr>
        <p:grpSpPr bwMode="auto">
          <a:xfrm>
            <a:off x="2401888" y="1830388"/>
            <a:ext cx="1514475" cy="203200"/>
            <a:chOff x="4401" y="5944"/>
            <a:chExt cx="2160" cy="180"/>
          </a:xfrm>
        </p:grpSpPr>
        <p:sp>
          <p:nvSpPr>
            <p:cNvPr id="22558" name="Line 8"/>
            <p:cNvSpPr>
              <a:spLocks noChangeShapeType="1"/>
            </p:cNvSpPr>
            <p:nvPr/>
          </p:nvSpPr>
          <p:spPr bwMode="auto">
            <a:xfrm>
              <a:off x="440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9" name="Line 9"/>
            <p:cNvSpPr>
              <a:spLocks noChangeShapeType="1"/>
            </p:cNvSpPr>
            <p:nvPr/>
          </p:nvSpPr>
          <p:spPr bwMode="auto">
            <a:xfrm>
              <a:off x="476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0" name="Line 10"/>
            <p:cNvSpPr>
              <a:spLocks noChangeShapeType="1"/>
            </p:cNvSpPr>
            <p:nvPr/>
          </p:nvSpPr>
          <p:spPr bwMode="auto">
            <a:xfrm>
              <a:off x="512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1" name="Line 11"/>
            <p:cNvSpPr>
              <a:spLocks noChangeShapeType="1"/>
            </p:cNvSpPr>
            <p:nvPr/>
          </p:nvSpPr>
          <p:spPr bwMode="auto">
            <a:xfrm>
              <a:off x="548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2" name="Line 12"/>
            <p:cNvSpPr>
              <a:spLocks noChangeShapeType="1"/>
            </p:cNvSpPr>
            <p:nvPr/>
          </p:nvSpPr>
          <p:spPr bwMode="auto">
            <a:xfrm>
              <a:off x="584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3" name="Line 13"/>
            <p:cNvSpPr>
              <a:spLocks noChangeShapeType="1"/>
            </p:cNvSpPr>
            <p:nvPr/>
          </p:nvSpPr>
          <p:spPr bwMode="auto">
            <a:xfrm>
              <a:off x="656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Line 14"/>
            <p:cNvSpPr>
              <a:spLocks noChangeShapeType="1"/>
            </p:cNvSpPr>
            <p:nvPr/>
          </p:nvSpPr>
          <p:spPr bwMode="auto">
            <a:xfrm>
              <a:off x="6201" y="5944"/>
              <a:ext cx="0" cy="1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36" name="Group 16"/>
          <p:cNvGrpSpPr>
            <a:grpSpLocks/>
          </p:cNvGrpSpPr>
          <p:nvPr/>
        </p:nvGrpSpPr>
        <p:grpSpPr bwMode="auto">
          <a:xfrm>
            <a:off x="2401888" y="3081338"/>
            <a:ext cx="1514475" cy="203200"/>
            <a:chOff x="4401" y="5944"/>
            <a:chExt cx="2160" cy="180"/>
          </a:xfrm>
        </p:grpSpPr>
        <p:sp>
          <p:nvSpPr>
            <p:cNvPr id="22551" name="Line 17"/>
            <p:cNvSpPr>
              <a:spLocks noChangeShapeType="1"/>
            </p:cNvSpPr>
            <p:nvPr/>
          </p:nvSpPr>
          <p:spPr bwMode="auto">
            <a:xfrm>
              <a:off x="440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2" name="Line 18"/>
            <p:cNvSpPr>
              <a:spLocks noChangeShapeType="1"/>
            </p:cNvSpPr>
            <p:nvPr/>
          </p:nvSpPr>
          <p:spPr bwMode="auto">
            <a:xfrm>
              <a:off x="476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3" name="Line 19"/>
            <p:cNvSpPr>
              <a:spLocks noChangeShapeType="1"/>
            </p:cNvSpPr>
            <p:nvPr/>
          </p:nvSpPr>
          <p:spPr bwMode="auto">
            <a:xfrm>
              <a:off x="512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4" name="Line 20"/>
            <p:cNvSpPr>
              <a:spLocks noChangeShapeType="1"/>
            </p:cNvSpPr>
            <p:nvPr/>
          </p:nvSpPr>
          <p:spPr bwMode="auto">
            <a:xfrm>
              <a:off x="548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5" name="Line 21"/>
            <p:cNvSpPr>
              <a:spLocks noChangeShapeType="1"/>
            </p:cNvSpPr>
            <p:nvPr/>
          </p:nvSpPr>
          <p:spPr bwMode="auto">
            <a:xfrm>
              <a:off x="584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Line 22"/>
            <p:cNvSpPr>
              <a:spLocks noChangeShapeType="1"/>
            </p:cNvSpPr>
            <p:nvPr/>
          </p:nvSpPr>
          <p:spPr bwMode="auto">
            <a:xfrm>
              <a:off x="656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Line 23"/>
            <p:cNvSpPr>
              <a:spLocks noChangeShapeType="1"/>
            </p:cNvSpPr>
            <p:nvPr/>
          </p:nvSpPr>
          <p:spPr bwMode="auto">
            <a:xfrm>
              <a:off x="6201" y="5944"/>
              <a:ext cx="0" cy="1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3463925" y="1768475"/>
            <a:ext cx="1479550" cy="1547813"/>
          </a:xfrm>
          <a:prstGeom prst="ellipse">
            <a:avLst/>
          </a:prstGeom>
          <a:solidFill>
            <a:srgbClr val="008080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ibl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540" name="Text Box 25"/>
          <p:cNvSpPr txBox="1">
            <a:spLocks noChangeArrowheads="1"/>
          </p:cNvSpPr>
          <p:nvPr/>
        </p:nvSpPr>
        <p:spPr bwMode="auto">
          <a:xfrm>
            <a:off x="1524000" y="3810000"/>
            <a:ext cx="5222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Arial Narrow" pitchFamily="34" charset="0"/>
              </a:rPr>
              <a:t>5’</a:t>
            </a:r>
            <a:endParaRPr lang="en-US"/>
          </a:p>
        </p:txBody>
      </p:sp>
      <p:sp>
        <p:nvSpPr>
          <p:cNvPr id="22541" name="Text Box 26"/>
          <p:cNvSpPr txBox="1">
            <a:spLocks noChangeArrowheads="1"/>
          </p:cNvSpPr>
          <p:nvPr/>
        </p:nvSpPr>
        <p:spPr bwMode="auto">
          <a:xfrm>
            <a:off x="6019800" y="3810000"/>
            <a:ext cx="379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Arial Narrow" pitchFamily="34" charset="0"/>
              </a:rPr>
              <a:t>3’</a:t>
            </a:r>
            <a:endParaRPr lang="en-US" b="1"/>
          </a:p>
        </p:txBody>
      </p:sp>
      <p:sp>
        <p:nvSpPr>
          <p:cNvPr id="22542" name="Text Box 27"/>
          <p:cNvSpPr txBox="1">
            <a:spLocks noChangeArrowheads="1"/>
          </p:cNvSpPr>
          <p:nvPr/>
        </p:nvSpPr>
        <p:spPr bwMode="auto">
          <a:xfrm>
            <a:off x="4267200" y="3200400"/>
            <a:ext cx="3778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3’</a:t>
            </a:r>
            <a:endParaRPr lang="en-US" sz="1600"/>
          </a:p>
        </p:txBody>
      </p:sp>
      <p:sp>
        <p:nvSpPr>
          <p:cNvPr id="22543" name="Text Box 28"/>
          <p:cNvSpPr txBox="1">
            <a:spLocks noChangeArrowheads="1"/>
          </p:cNvSpPr>
          <p:nvPr/>
        </p:nvSpPr>
        <p:spPr bwMode="auto">
          <a:xfrm>
            <a:off x="2019300" y="3149600"/>
            <a:ext cx="381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Arial Narrow" pitchFamily="34" charset="0"/>
              </a:rPr>
              <a:t>5’</a:t>
            </a:r>
            <a:endParaRPr lang="en-US" sz="1600"/>
          </a:p>
        </p:txBody>
      </p:sp>
      <p:sp>
        <p:nvSpPr>
          <p:cNvPr id="22544" name="Text Box 29"/>
          <p:cNvSpPr txBox="1">
            <a:spLocks noChangeArrowheads="1"/>
          </p:cNvSpPr>
          <p:nvPr/>
        </p:nvSpPr>
        <p:spPr bwMode="auto">
          <a:xfrm>
            <a:off x="3429000" y="2057400"/>
            <a:ext cx="15160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600" b="1">
                <a:solidFill>
                  <a:srgbClr val="FFFF00"/>
                </a:solidFill>
                <a:latin typeface="Arial Narrow" pitchFamily="34" charset="0"/>
                <a:ea typeface="SimSun" pitchFamily="2" charset="-122"/>
              </a:rPr>
              <a:t>RNA POLYMERASE </a:t>
            </a:r>
          </a:p>
          <a:p>
            <a:pPr algn="ctr"/>
            <a:endParaRPr lang="en-US" sz="1600"/>
          </a:p>
        </p:txBody>
      </p:sp>
      <p:sp>
        <p:nvSpPr>
          <p:cNvPr id="22545" name="Text Box 30"/>
          <p:cNvSpPr txBox="1">
            <a:spLocks noChangeArrowheads="1"/>
          </p:cNvSpPr>
          <p:nvPr/>
        </p:nvSpPr>
        <p:spPr bwMode="auto">
          <a:xfrm>
            <a:off x="6324600" y="1371600"/>
            <a:ext cx="16351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Century Gothic" pitchFamily="34" charset="0"/>
              </a:rPr>
              <a:t>Template strand</a:t>
            </a:r>
          </a:p>
          <a:p>
            <a:r>
              <a:rPr lang="en-US" b="1">
                <a:latin typeface="Century Gothic" pitchFamily="34" charset="0"/>
              </a:rPr>
              <a:t>(non-coding)</a:t>
            </a:r>
            <a:endParaRPr lang="en-US">
              <a:latin typeface="Century Gothic" pitchFamily="34" charset="0"/>
            </a:endParaRPr>
          </a:p>
        </p:txBody>
      </p:sp>
      <p:sp>
        <p:nvSpPr>
          <p:cNvPr id="22546" name="Text Box 31"/>
          <p:cNvSpPr txBox="1">
            <a:spLocks noChangeArrowheads="1"/>
          </p:cNvSpPr>
          <p:nvPr/>
        </p:nvSpPr>
        <p:spPr bwMode="auto">
          <a:xfrm>
            <a:off x="6629400" y="3505200"/>
            <a:ext cx="1828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Century Gothic" pitchFamily="34" charset="0"/>
              </a:rPr>
              <a:t>Non-template strand (coding)</a:t>
            </a:r>
            <a:endParaRPr lang="en-US">
              <a:latin typeface="Century Gothic" pitchFamily="34" charset="0"/>
            </a:endParaRPr>
          </a:p>
        </p:txBody>
      </p:sp>
      <p:sp>
        <p:nvSpPr>
          <p:cNvPr id="22547" name="Text Box 32"/>
          <p:cNvSpPr txBox="1">
            <a:spLocks noChangeArrowheads="1"/>
          </p:cNvSpPr>
          <p:nvPr/>
        </p:nvSpPr>
        <p:spPr bwMode="auto">
          <a:xfrm>
            <a:off x="5867400" y="1447800"/>
            <a:ext cx="379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Arial Narrow" pitchFamily="34" charset="0"/>
              </a:rPr>
              <a:t>5’</a:t>
            </a:r>
            <a:endParaRPr lang="en-US" b="1"/>
          </a:p>
        </p:txBody>
      </p:sp>
      <p:sp>
        <p:nvSpPr>
          <p:cNvPr id="22548" name="Text Box 33"/>
          <p:cNvSpPr txBox="1">
            <a:spLocks noChangeArrowheads="1"/>
          </p:cNvSpPr>
          <p:nvPr/>
        </p:nvSpPr>
        <p:spPr bwMode="auto">
          <a:xfrm>
            <a:off x="1600200" y="1447800"/>
            <a:ext cx="379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latin typeface="Arial Narrow" pitchFamily="34" charset="0"/>
              </a:rPr>
              <a:t>3’</a:t>
            </a:r>
            <a:endParaRPr lang="en-US" b="1"/>
          </a:p>
        </p:txBody>
      </p:sp>
      <p:sp>
        <p:nvSpPr>
          <p:cNvPr id="22549" name="Line 15"/>
          <p:cNvSpPr>
            <a:spLocks noChangeShapeType="1"/>
          </p:cNvSpPr>
          <p:nvPr/>
        </p:nvSpPr>
        <p:spPr bwMode="auto">
          <a:xfrm>
            <a:off x="2274888" y="3297238"/>
            <a:ext cx="20193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Text Box 35"/>
          <p:cNvSpPr txBox="1">
            <a:spLocks noChangeArrowheads="1"/>
          </p:cNvSpPr>
          <p:nvPr/>
        </p:nvSpPr>
        <p:spPr bwMode="auto">
          <a:xfrm>
            <a:off x="685800" y="2895600"/>
            <a:ext cx="1447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mRNA being synthesized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6BF949-BBF4-4151-AD8B-D953E853DEC6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23556" name="Group 51"/>
          <p:cNvGrpSpPr>
            <a:grpSpLocks/>
          </p:cNvGrpSpPr>
          <p:nvPr/>
        </p:nvGrpSpPr>
        <p:grpSpPr bwMode="auto">
          <a:xfrm>
            <a:off x="2557463" y="1754188"/>
            <a:ext cx="4051300" cy="608012"/>
            <a:chOff x="1617" y="1537"/>
            <a:chExt cx="2552" cy="383"/>
          </a:xfrm>
        </p:grpSpPr>
        <p:sp>
          <p:nvSpPr>
            <p:cNvPr id="24636" name="Text Box 27"/>
            <p:cNvSpPr txBox="1">
              <a:spLocks noChangeArrowheads="1"/>
            </p:cNvSpPr>
            <p:nvPr/>
          </p:nvSpPr>
          <p:spPr bwMode="auto">
            <a:xfrm rot="5400000">
              <a:off x="2893" y="1701"/>
              <a:ext cx="240" cy="19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G</a:t>
              </a:r>
            </a:p>
          </p:txBody>
        </p:sp>
        <p:sp>
          <p:nvSpPr>
            <p:cNvPr id="24637" name="Text Box 28"/>
            <p:cNvSpPr txBox="1">
              <a:spLocks noChangeArrowheads="1"/>
            </p:cNvSpPr>
            <p:nvPr/>
          </p:nvSpPr>
          <p:spPr bwMode="auto">
            <a:xfrm rot="5400000">
              <a:off x="3415" y="1695"/>
              <a:ext cx="192" cy="19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T</a:t>
              </a:r>
            </a:p>
          </p:txBody>
        </p:sp>
        <p:sp>
          <p:nvSpPr>
            <p:cNvPr id="24638" name="Text Box 29"/>
            <p:cNvSpPr txBox="1">
              <a:spLocks noChangeArrowheads="1"/>
            </p:cNvSpPr>
            <p:nvPr/>
          </p:nvSpPr>
          <p:spPr bwMode="auto">
            <a:xfrm rot="5400000">
              <a:off x="2125" y="1701"/>
              <a:ext cx="240" cy="198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entury Gothic" pitchFamily="34" charset="0"/>
                </a:rPr>
                <a:t>A</a:t>
              </a:r>
            </a:p>
          </p:txBody>
        </p:sp>
        <p:sp>
          <p:nvSpPr>
            <p:cNvPr id="24639" name="Text Box 30"/>
            <p:cNvSpPr txBox="1">
              <a:spLocks noChangeArrowheads="1"/>
            </p:cNvSpPr>
            <p:nvPr/>
          </p:nvSpPr>
          <p:spPr bwMode="auto">
            <a:xfrm rot="5400000">
              <a:off x="3631" y="1701"/>
              <a:ext cx="240" cy="198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entury Gothic" pitchFamily="34" charset="0"/>
                </a:rPr>
                <a:t>A</a:t>
              </a:r>
            </a:p>
          </p:txBody>
        </p:sp>
        <p:sp>
          <p:nvSpPr>
            <p:cNvPr id="24640" name="Text Box 31"/>
            <p:cNvSpPr txBox="1">
              <a:spLocks noChangeArrowheads="1"/>
            </p:cNvSpPr>
            <p:nvPr/>
          </p:nvSpPr>
          <p:spPr bwMode="auto">
            <a:xfrm rot="5400000">
              <a:off x="2422" y="1692"/>
              <a:ext cx="192" cy="198"/>
            </a:xfrm>
            <a:prstGeom prst="rect">
              <a:avLst/>
            </a:prstGeom>
            <a:solidFill>
              <a:srgbClr val="FF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C</a:t>
              </a:r>
            </a:p>
          </p:txBody>
        </p:sp>
        <p:sp>
          <p:nvSpPr>
            <p:cNvPr id="24641" name="Text Box 32"/>
            <p:cNvSpPr txBox="1">
              <a:spLocks noChangeArrowheads="1"/>
            </p:cNvSpPr>
            <p:nvPr/>
          </p:nvSpPr>
          <p:spPr bwMode="auto">
            <a:xfrm rot="5400000">
              <a:off x="2674" y="1692"/>
              <a:ext cx="192" cy="198"/>
            </a:xfrm>
            <a:prstGeom prst="rect">
              <a:avLst/>
            </a:prstGeom>
            <a:solidFill>
              <a:srgbClr val="FF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C</a:t>
              </a:r>
            </a:p>
          </p:txBody>
        </p:sp>
        <p:sp>
          <p:nvSpPr>
            <p:cNvPr id="24642" name="Text Box 33"/>
            <p:cNvSpPr txBox="1">
              <a:spLocks noChangeArrowheads="1"/>
            </p:cNvSpPr>
            <p:nvPr/>
          </p:nvSpPr>
          <p:spPr bwMode="auto">
            <a:xfrm rot="5400000">
              <a:off x="3925" y="1695"/>
              <a:ext cx="192" cy="198"/>
            </a:xfrm>
            <a:prstGeom prst="rect">
              <a:avLst/>
            </a:prstGeom>
            <a:solidFill>
              <a:srgbClr val="FF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C</a:t>
              </a:r>
            </a:p>
          </p:txBody>
        </p:sp>
        <p:sp>
          <p:nvSpPr>
            <p:cNvPr id="24643" name="Text Box 34"/>
            <p:cNvSpPr txBox="1">
              <a:spLocks noChangeArrowheads="1"/>
            </p:cNvSpPr>
            <p:nvPr/>
          </p:nvSpPr>
          <p:spPr bwMode="auto">
            <a:xfrm rot="5400000">
              <a:off x="1621" y="1695"/>
              <a:ext cx="192" cy="19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T</a:t>
              </a:r>
            </a:p>
          </p:txBody>
        </p:sp>
        <p:sp>
          <p:nvSpPr>
            <p:cNvPr id="24644" name="Text Box 35"/>
            <p:cNvSpPr txBox="1">
              <a:spLocks noChangeArrowheads="1"/>
            </p:cNvSpPr>
            <p:nvPr/>
          </p:nvSpPr>
          <p:spPr bwMode="auto">
            <a:xfrm rot="5400000">
              <a:off x="3175" y="1695"/>
              <a:ext cx="192" cy="19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T</a:t>
              </a:r>
            </a:p>
          </p:txBody>
        </p:sp>
        <p:sp>
          <p:nvSpPr>
            <p:cNvPr id="24645" name="Text Box 36"/>
            <p:cNvSpPr txBox="1">
              <a:spLocks noChangeArrowheads="1"/>
            </p:cNvSpPr>
            <p:nvPr/>
          </p:nvSpPr>
          <p:spPr bwMode="auto">
            <a:xfrm rot="5400000">
              <a:off x="1852" y="1701"/>
              <a:ext cx="240" cy="19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G</a:t>
              </a:r>
            </a:p>
          </p:txBody>
        </p:sp>
        <p:grpSp>
          <p:nvGrpSpPr>
            <p:cNvPr id="23722" name="Group 37"/>
            <p:cNvGrpSpPr>
              <a:grpSpLocks/>
            </p:cNvGrpSpPr>
            <p:nvPr/>
          </p:nvGrpSpPr>
          <p:grpSpPr bwMode="auto">
            <a:xfrm rot="5400000">
              <a:off x="2821" y="333"/>
              <a:ext cx="144" cy="2552"/>
              <a:chOff x="2592" y="1056"/>
              <a:chExt cx="144" cy="2552"/>
            </a:xfrm>
          </p:grpSpPr>
          <p:sp>
            <p:nvSpPr>
              <p:cNvPr id="24647" name="Rectangle 38"/>
              <p:cNvSpPr>
                <a:spLocks noChangeArrowheads="1"/>
              </p:cNvSpPr>
              <p:nvPr/>
            </p:nvSpPr>
            <p:spPr bwMode="auto">
              <a:xfrm>
                <a:off x="2592" y="1056"/>
                <a:ext cx="144" cy="2544"/>
              </a:xfrm>
              <a:prstGeom prst="rect">
                <a:avLst/>
              </a:prstGeom>
              <a:solidFill>
                <a:srgbClr val="FFCC00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0" name="Oval 39"/>
              <p:cNvSpPr>
                <a:spLocks noChangeArrowheads="1"/>
              </p:cNvSpPr>
              <p:nvPr/>
            </p:nvSpPr>
            <p:spPr bwMode="auto">
              <a:xfrm>
                <a:off x="2610" y="1263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1" name="Oval 40"/>
              <p:cNvSpPr>
                <a:spLocks noChangeArrowheads="1"/>
              </p:cNvSpPr>
              <p:nvPr/>
            </p:nvSpPr>
            <p:spPr bwMode="auto">
              <a:xfrm>
                <a:off x="2622" y="1488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2" name="Oval 41"/>
              <p:cNvSpPr>
                <a:spLocks noChangeArrowheads="1"/>
              </p:cNvSpPr>
              <p:nvPr/>
            </p:nvSpPr>
            <p:spPr bwMode="auto">
              <a:xfrm>
                <a:off x="2622" y="1728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3" name="Oval 42"/>
              <p:cNvSpPr>
                <a:spLocks noChangeArrowheads="1"/>
              </p:cNvSpPr>
              <p:nvPr/>
            </p:nvSpPr>
            <p:spPr bwMode="auto">
              <a:xfrm>
                <a:off x="2628" y="2001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4" name="Oval 43"/>
              <p:cNvSpPr>
                <a:spLocks noChangeArrowheads="1"/>
              </p:cNvSpPr>
              <p:nvPr/>
            </p:nvSpPr>
            <p:spPr bwMode="auto">
              <a:xfrm>
                <a:off x="2625" y="2256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5" name="Oval 44"/>
              <p:cNvSpPr>
                <a:spLocks noChangeArrowheads="1"/>
              </p:cNvSpPr>
              <p:nvPr/>
            </p:nvSpPr>
            <p:spPr bwMode="auto">
              <a:xfrm>
                <a:off x="2622" y="2781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6" name="Oval 45"/>
              <p:cNvSpPr>
                <a:spLocks noChangeArrowheads="1"/>
              </p:cNvSpPr>
              <p:nvPr/>
            </p:nvSpPr>
            <p:spPr bwMode="auto">
              <a:xfrm>
                <a:off x="2613" y="2535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7" name="Oval 46"/>
              <p:cNvSpPr>
                <a:spLocks noChangeArrowheads="1"/>
              </p:cNvSpPr>
              <p:nvPr/>
            </p:nvSpPr>
            <p:spPr bwMode="auto">
              <a:xfrm>
                <a:off x="2622" y="3036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8" name="Oval 47"/>
              <p:cNvSpPr>
                <a:spLocks noChangeArrowheads="1"/>
              </p:cNvSpPr>
              <p:nvPr/>
            </p:nvSpPr>
            <p:spPr bwMode="auto">
              <a:xfrm>
                <a:off x="2617" y="3313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  <p:sp>
            <p:nvSpPr>
              <p:cNvPr id="24719" name="Oval 48"/>
              <p:cNvSpPr>
                <a:spLocks noChangeArrowheads="1"/>
              </p:cNvSpPr>
              <p:nvPr/>
            </p:nvSpPr>
            <p:spPr bwMode="auto">
              <a:xfrm>
                <a:off x="2628" y="3512"/>
                <a:ext cx="96" cy="96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wrap="none" anchor="ctr"/>
              <a:lstStyle/>
              <a:p>
                <a:pPr>
                  <a:defRPr/>
                </a:pPr>
                <a:endParaRPr lang="en-US" b="1"/>
              </a:p>
            </p:txBody>
          </p:sp>
        </p:grpSp>
      </p:grpSp>
      <p:sp>
        <p:nvSpPr>
          <p:cNvPr id="81972" name="Text Box 52"/>
          <p:cNvSpPr txBox="1">
            <a:spLocks noChangeArrowheads="1"/>
          </p:cNvSpPr>
          <p:nvPr/>
        </p:nvSpPr>
        <p:spPr bwMode="auto">
          <a:xfrm>
            <a:off x="6781800" y="2362200"/>
            <a:ext cx="1828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Coding Strand (non-template)</a:t>
            </a:r>
          </a:p>
        </p:txBody>
      </p:sp>
      <p:sp>
        <p:nvSpPr>
          <p:cNvPr id="24582" name="Text Box 53"/>
          <p:cNvSpPr txBox="1">
            <a:spLocks noChangeArrowheads="1"/>
          </p:cNvSpPr>
          <p:nvPr/>
        </p:nvSpPr>
        <p:spPr bwMode="auto">
          <a:xfrm>
            <a:off x="6858000" y="1676400"/>
            <a:ext cx="228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Non-coding Strand (template)</a:t>
            </a:r>
          </a:p>
        </p:txBody>
      </p:sp>
      <p:grpSp>
        <p:nvGrpSpPr>
          <p:cNvPr id="10" name="Group 86"/>
          <p:cNvGrpSpPr>
            <a:grpSpLocks/>
          </p:cNvGrpSpPr>
          <p:nvPr/>
        </p:nvGrpSpPr>
        <p:grpSpPr bwMode="auto">
          <a:xfrm>
            <a:off x="1981200" y="2363788"/>
            <a:ext cx="4800600" cy="979487"/>
            <a:chOff x="1200" y="2542"/>
            <a:chExt cx="3024" cy="617"/>
          </a:xfrm>
        </p:grpSpPr>
        <p:grpSp>
          <p:nvGrpSpPr>
            <p:cNvPr id="23627" name="Group 4"/>
            <p:cNvGrpSpPr>
              <a:grpSpLocks/>
            </p:cNvGrpSpPr>
            <p:nvPr/>
          </p:nvGrpSpPr>
          <p:grpSpPr bwMode="auto">
            <a:xfrm rot="5400000">
              <a:off x="2597" y="1468"/>
              <a:ext cx="396" cy="2544"/>
              <a:chOff x="3936" y="1104"/>
              <a:chExt cx="396" cy="2544"/>
            </a:xfrm>
          </p:grpSpPr>
          <p:sp>
            <p:nvSpPr>
              <p:cNvPr id="24614" name="Text Box 5"/>
              <p:cNvSpPr txBox="1">
                <a:spLocks noChangeArrowheads="1"/>
              </p:cNvSpPr>
              <p:nvPr/>
            </p:nvSpPr>
            <p:spPr bwMode="auto">
              <a:xfrm>
                <a:off x="3942" y="3387"/>
                <a:ext cx="240" cy="198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solidFill>
                      <a:schemeClr val="bg1"/>
                    </a:solidFill>
                    <a:latin typeface="Century Gothic" pitchFamily="34" charset="0"/>
                  </a:rPr>
                  <a:t>A</a:t>
                </a:r>
              </a:p>
            </p:txBody>
          </p:sp>
          <p:sp>
            <p:nvSpPr>
              <p:cNvPr id="24615" name="Text Box 6"/>
              <p:cNvSpPr txBox="1">
                <a:spLocks noChangeArrowheads="1"/>
              </p:cNvSpPr>
              <p:nvPr/>
            </p:nvSpPr>
            <p:spPr bwMode="auto">
              <a:xfrm>
                <a:off x="3984" y="1359"/>
                <a:ext cx="192" cy="198"/>
              </a:xfrm>
              <a:prstGeom prst="rect">
                <a:avLst/>
              </a:prstGeom>
              <a:solidFill>
                <a:srgbClr val="FFFF66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T</a:t>
                </a:r>
              </a:p>
            </p:txBody>
          </p:sp>
          <p:sp>
            <p:nvSpPr>
              <p:cNvPr id="24616" name="Text Box 7"/>
              <p:cNvSpPr txBox="1">
                <a:spLocks noChangeArrowheads="1"/>
              </p:cNvSpPr>
              <p:nvPr/>
            </p:nvSpPr>
            <p:spPr bwMode="auto">
              <a:xfrm>
                <a:off x="3981" y="2124"/>
                <a:ext cx="192" cy="198"/>
              </a:xfrm>
              <a:prstGeom prst="rect">
                <a:avLst/>
              </a:prstGeom>
              <a:solidFill>
                <a:srgbClr val="FF66FF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C</a:t>
                </a:r>
              </a:p>
            </p:txBody>
          </p:sp>
          <p:sp>
            <p:nvSpPr>
              <p:cNvPr id="24617" name="Text Box 8"/>
              <p:cNvSpPr txBox="1">
                <a:spLocks noChangeArrowheads="1"/>
              </p:cNvSpPr>
              <p:nvPr/>
            </p:nvSpPr>
            <p:spPr bwMode="auto">
              <a:xfrm>
                <a:off x="3939" y="2400"/>
                <a:ext cx="240" cy="198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G</a:t>
                </a:r>
              </a:p>
            </p:txBody>
          </p:sp>
          <p:sp>
            <p:nvSpPr>
              <p:cNvPr id="2" name="Text Box 9"/>
              <p:cNvSpPr txBox="1">
                <a:spLocks noChangeArrowheads="1"/>
              </p:cNvSpPr>
              <p:nvPr/>
            </p:nvSpPr>
            <p:spPr bwMode="auto">
              <a:xfrm>
                <a:off x="3936" y="2640"/>
                <a:ext cx="240" cy="198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G</a:t>
                </a:r>
              </a:p>
            </p:txBody>
          </p:sp>
          <p:sp>
            <p:nvSpPr>
              <p:cNvPr id="3" name="Text Box 10"/>
              <p:cNvSpPr txBox="1">
                <a:spLocks noChangeArrowheads="1"/>
              </p:cNvSpPr>
              <p:nvPr/>
            </p:nvSpPr>
            <p:spPr bwMode="auto">
              <a:xfrm>
                <a:off x="3939" y="1104"/>
                <a:ext cx="240" cy="198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G</a:t>
                </a:r>
              </a:p>
            </p:txBody>
          </p:sp>
          <p:sp>
            <p:nvSpPr>
              <p:cNvPr id="5" name="Text Box 11"/>
              <p:cNvSpPr txBox="1">
                <a:spLocks noChangeArrowheads="1"/>
              </p:cNvSpPr>
              <p:nvPr/>
            </p:nvSpPr>
            <p:spPr bwMode="auto">
              <a:xfrm>
                <a:off x="3999" y="2880"/>
                <a:ext cx="192" cy="198"/>
              </a:xfrm>
              <a:prstGeom prst="rect">
                <a:avLst/>
              </a:prstGeom>
              <a:solidFill>
                <a:srgbClr val="FFFF66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T</a:t>
                </a:r>
              </a:p>
            </p:txBody>
          </p:sp>
          <p:sp>
            <p:nvSpPr>
              <p:cNvPr id="6" name="Text Box 12"/>
              <p:cNvSpPr txBox="1">
                <a:spLocks noChangeArrowheads="1"/>
              </p:cNvSpPr>
              <p:nvPr/>
            </p:nvSpPr>
            <p:spPr bwMode="auto">
              <a:xfrm>
                <a:off x="3939" y="1872"/>
                <a:ext cx="240" cy="198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solidFill>
                      <a:schemeClr val="bg1"/>
                    </a:solidFill>
                    <a:latin typeface="Century Gothic" pitchFamily="34" charset="0"/>
                  </a:rPr>
                  <a:t>A</a:t>
                </a:r>
              </a:p>
            </p:txBody>
          </p:sp>
          <p:sp>
            <p:nvSpPr>
              <p:cNvPr id="8" name="Text Box 13"/>
              <p:cNvSpPr txBox="1">
                <a:spLocks noChangeArrowheads="1"/>
              </p:cNvSpPr>
              <p:nvPr/>
            </p:nvSpPr>
            <p:spPr bwMode="auto">
              <a:xfrm>
                <a:off x="3939" y="1632"/>
                <a:ext cx="240" cy="198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>
                    <a:solidFill>
                      <a:schemeClr val="bg1"/>
                    </a:solidFill>
                    <a:latin typeface="Century Gothic" pitchFamily="34" charset="0"/>
                  </a:rPr>
                  <a:t>A</a:t>
                </a:r>
              </a:p>
            </p:txBody>
          </p:sp>
          <p:sp>
            <p:nvSpPr>
              <p:cNvPr id="9" name="Text Box 14"/>
              <p:cNvSpPr txBox="1">
                <a:spLocks noChangeArrowheads="1"/>
              </p:cNvSpPr>
              <p:nvPr/>
            </p:nvSpPr>
            <p:spPr bwMode="auto">
              <a:xfrm>
                <a:off x="3984" y="3150"/>
                <a:ext cx="192" cy="198"/>
              </a:xfrm>
              <a:prstGeom prst="rect">
                <a:avLst/>
              </a:prstGeom>
              <a:solidFill>
                <a:srgbClr val="FF66FF"/>
              </a:solidFill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1400" b="1" dirty="0">
                    <a:latin typeface="Century Gothic" pitchFamily="34" charset="0"/>
                  </a:rPr>
                  <a:t>C</a:t>
                </a:r>
              </a:p>
            </p:txBody>
          </p:sp>
          <p:grpSp>
            <p:nvGrpSpPr>
              <p:cNvPr id="23660" name="Group 15"/>
              <p:cNvGrpSpPr>
                <a:grpSpLocks/>
              </p:cNvGrpSpPr>
              <p:nvPr/>
            </p:nvGrpSpPr>
            <p:grpSpPr bwMode="auto">
              <a:xfrm>
                <a:off x="4188" y="1104"/>
                <a:ext cx="144" cy="2544"/>
                <a:chOff x="2592" y="1056"/>
                <a:chExt cx="144" cy="2544"/>
              </a:xfrm>
            </p:grpSpPr>
            <p:sp>
              <p:nvSpPr>
                <p:cNvPr id="23661" name="Rectangle 16"/>
                <p:cNvSpPr>
                  <a:spLocks noChangeArrowheads="1"/>
                </p:cNvSpPr>
                <p:nvPr/>
              </p:nvSpPr>
              <p:spPr bwMode="auto">
                <a:xfrm>
                  <a:off x="2592" y="1056"/>
                  <a:ext cx="144" cy="254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66" name="Oval 17"/>
                <p:cNvSpPr>
                  <a:spLocks noChangeArrowheads="1"/>
                </p:cNvSpPr>
                <p:nvPr/>
              </p:nvSpPr>
              <p:spPr bwMode="auto">
                <a:xfrm>
                  <a:off x="2610" y="1263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67" name="Oval 18"/>
                <p:cNvSpPr>
                  <a:spLocks noChangeArrowheads="1"/>
                </p:cNvSpPr>
                <p:nvPr/>
              </p:nvSpPr>
              <p:spPr bwMode="auto">
                <a:xfrm>
                  <a:off x="2622" y="1488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68" name="Oval 19"/>
                <p:cNvSpPr>
                  <a:spLocks noChangeArrowheads="1"/>
                </p:cNvSpPr>
                <p:nvPr/>
              </p:nvSpPr>
              <p:spPr bwMode="auto">
                <a:xfrm>
                  <a:off x="2622" y="1728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69" name="Oval 20"/>
                <p:cNvSpPr>
                  <a:spLocks noChangeArrowheads="1"/>
                </p:cNvSpPr>
                <p:nvPr/>
              </p:nvSpPr>
              <p:spPr bwMode="auto">
                <a:xfrm>
                  <a:off x="2628" y="2001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0" name="Oval 21"/>
                <p:cNvSpPr>
                  <a:spLocks noChangeArrowheads="1"/>
                </p:cNvSpPr>
                <p:nvPr/>
              </p:nvSpPr>
              <p:spPr bwMode="auto">
                <a:xfrm>
                  <a:off x="2625" y="2256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1" name="Oval 22"/>
                <p:cNvSpPr>
                  <a:spLocks noChangeArrowheads="1"/>
                </p:cNvSpPr>
                <p:nvPr/>
              </p:nvSpPr>
              <p:spPr bwMode="auto">
                <a:xfrm>
                  <a:off x="2612" y="2782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2" name="Oval 23"/>
                <p:cNvSpPr>
                  <a:spLocks noChangeArrowheads="1"/>
                </p:cNvSpPr>
                <p:nvPr/>
              </p:nvSpPr>
              <p:spPr bwMode="auto">
                <a:xfrm>
                  <a:off x="2613" y="2535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3" name="Oval 24"/>
                <p:cNvSpPr>
                  <a:spLocks noChangeArrowheads="1"/>
                </p:cNvSpPr>
                <p:nvPr/>
              </p:nvSpPr>
              <p:spPr bwMode="auto">
                <a:xfrm>
                  <a:off x="2622" y="3036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4" name="Oval 25"/>
                <p:cNvSpPr>
                  <a:spLocks noChangeArrowheads="1"/>
                </p:cNvSpPr>
                <p:nvPr/>
              </p:nvSpPr>
              <p:spPr bwMode="auto">
                <a:xfrm>
                  <a:off x="2630" y="3289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4675" name="Oval 26"/>
                <p:cNvSpPr>
                  <a:spLocks noChangeArrowheads="1"/>
                </p:cNvSpPr>
                <p:nvPr/>
              </p:nvSpPr>
              <p:spPr bwMode="auto">
                <a:xfrm>
                  <a:off x="2626" y="3481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sp>
          <p:nvSpPr>
            <p:cNvPr id="23628" name="Text Box 77"/>
            <p:cNvSpPr txBox="1">
              <a:spLocks noChangeArrowheads="1"/>
            </p:cNvSpPr>
            <p:nvPr/>
          </p:nvSpPr>
          <p:spPr bwMode="auto">
            <a:xfrm>
              <a:off x="1200" y="2880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5’</a:t>
              </a:r>
            </a:p>
          </p:txBody>
        </p:sp>
        <p:sp>
          <p:nvSpPr>
            <p:cNvPr id="23629" name="Text Box 78"/>
            <p:cNvSpPr txBox="1">
              <a:spLocks noChangeArrowheads="1"/>
            </p:cNvSpPr>
            <p:nvPr/>
          </p:nvSpPr>
          <p:spPr bwMode="auto">
            <a:xfrm>
              <a:off x="3984" y="292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3’</a:t>
              </a:r>
            </a:p>
          </p:txBody>
        </p:sp>
      </p:grpSp>
      <p:sp>
        <p:nvSpPr>
          <p:cNvPr id="23560" name="Text Box 79"/>
          <p:cNvSpPr txBox="1">
            <a:spLocks noChangeArrowheads="1"/>
          </p:cNvSpPr>
          <p:nvPr/>
        </p:nvSpPr>
        <p:spPr bwMode="auto">
          <a:xfrm>
            <a:off x="6629400" y="16002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5’</a:t>
            </a:r>
          </a:p>
        </p:txBody>
      </p:sp>
      <p:sp>
        <p:nvSpPr>
          <p:cNvPr id="23561" name="Text Box 80"/>
          <p:cNvSpPr txBox="1">
            <a:spLocks noChangeArrowheads="1"/>
          </p:cNvSpPr>
          <p:nvPr/>
        </p:nvSpPr>
        <p:spPr bwMode="auto">
          <a:xfrm>
            <a:off x="2209800" y="1371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3’</a:t>
            </a:r>
          </a:p>
        </p:txBody>
      </p: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2286000" y="2366963"/>
            <a:ext cx="4572000" cy="976312"/>
            <a:chOff x="1104" y="3264"/>
            <a:chExt cx="2880" cy="615"/>
          </a:xfrm>
        </p:grpSpPr>
        <p:sp>
          <p:nvSpPr>
            <p:cNvPr id="24588" name="Text Box 55"/>
            <p:cNvSpPr txBox="1">
              <a:spLocks noChangeArrowheads="1"/>
            </p:cNvSpPr>
            <p:nvPr/>
          </p:nvSpPr>
          <p:spPr bwMode="auto">
            <a:xfrm rot="5400000">
              <a:off x="1285" y="3291"/>
              <a:ext cx="240" cy="198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Century Gothic" pitchFamily="34" charset="0"/>
                </a:rPr>
                <a:t>A</a:t>
              </a:r>
            </a:p>
          </p:txBody>
        </p:sp>
        <p:sp>
          <p:nvSpPr>
            <p:cNvPr id="24589" name="Text Box 56"/>
            <p:cNvSpPr txBox="1">
              <a:spLocks noChangeArrowheads="1"/>
            </p:cNvSpPr>
            <p:nvPr/>
          </p:nvSpPr>
          <p:spPr bwMode="auto">
            <a:xfrm rot="5400000">
              <a:off x="3337" y="3309"/>
              <a:ext cx="192" cy="198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U</a:t>
              </a:r>
            </a:p>
          </p:txBody>
        </p:sp>
        <p:sp>
          <p:nvSpPr>
            <p:cNvPr id="24590" name="Text Box 57"/>
            <p:cNvSpPr txBox="1">
              <a:spLocks noChangeArrowheads="1"/>
            </p:cNvSpPr>
            <p:nvPr/>
          </p:nvSpPr>
          <p:spPr bwMode="auto">
            <a:xfrm rot="5400000">
              <a:off x="2572" y="3306"/>
              <a:ext cx="192" cy="198"/>
            </a:xfrm>
            <a:prstGeom prst="rect">
              <a:avLst/>
            </a:prstGeom>
            <a:solidFill>
              <a:srgbClr val="FF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C</a:t>
              </a:r>
            </a:p>
          </p:txBody>
        </p:sp>
        <p:sp>
          <p:nvSpPr>
            <p:cNvPr id="24591" name="Text Box 58"/>
            <p:cNvSpPr txBox="1">
              <a:spLocks noChangeArrowheads="1"/>
            </p:cNvSpPr>
            <p:nvPr/>
          </p:nvSpPr>
          <p:spPr bwMode="auto">
            <a:xfrm rot="5400000">
              <a:off x="2272" y="3288"/>
              <a:ext cx="240" cy="19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G</a:t>
              </a:r>
            </a:p>
          </p:txBody>
        </p:sp>
        <p:sp>
          <p:nvSpPr>
            <p:cNvPr id="24592" name="Text Box 59"/>
            <p:cNvSpPr txBox="1">
              <a:spLocks noChangeArrowheads="1"/>
            </p:cNvSpPr>
            <p:nvPr/>
          </p:nvSpPr>
          <p:spPr bwMode="auto">
            <a:xfrm rot="5400000">
              <a:off x="2032" y="3285"/>
              <a:ext cx="240" cy="19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>
                  <a:latin typeface="Century Gothic" pitchFamily="34" charset="0"/>
                </a:rPr>
                <a:t>G</a:t>
              </a:r>
            </a:p>
          </p:txBody>
        </p:sp>
        <p:sp>
          <p:nvSpPr>
            <p:cNvPr id="24593" name="Text Box 60"/>
            <p:cNvSpPr txBox="1">
              <a:spLocks noChangeArrowheads="1"/>
            </p:cNvSpPr>
            <p:nvPr/>
          </p:nvSpPr>
          <p:spPr bwMode="auto">
            <a:xfrm rot="5400000">
              <a:off x="3568" y="3288"/>
              <a:ext cx="240" cy="198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G</a:t>
              </a:r>
            </a:p>
          </p:txBody>
        </p:sp>
        <p:sp>
          <p:nvSpPr>
            <p:cNvPr id="24594" name="Text Box 61"/>
            <p:cNvSpPr txBox="1">
              <a:spLocks noChangeArrowheads="1"/>
            </p:cNvSpPr>
            <p:nvPr/>
          </p:nvSpPr>
          <p:spPr bwMode="auto">
            <a:xfrm rot="5400000">
              <a:off x="1816" y="3324"/>
              <a:ext cx="192" cy="198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U</a:t>
              </a:r>
            </a:p>
          </p:txBody>
        </p:sp>
        <p:sp>
          <p:nvSpPr>
            <p:cNvPr id="24595" name="Text Box 62"/>
            <p:cNvSpPr txBox="1">
              <a:spLocks noChangeArrowheads="1"/>
            </p:cNvSpPr>
            <p:nvPr/>
          </p:nvSpPr>
          <p:spPr bwMode="auto">
            <a:xfrm rot="5400000">
              <a:off x="2800" y="3288"/>
              <a:ext cx="240" cy="198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entury Gothic" pitchFamily="34" charset="0"/>
                </a:rPr>
                <a:t>A</a:t>
              </a:r>
            </a:p>
          </p:txBody>
        </p:sp>
        <p:sp>
          <p:nvSpPr>
            <p:cNvPr id="24596" name="Text Box 63"/>
            <p:cNvSpPr txBox="1">
              <a:spLocks noChangeArrowheads="1"/>
            </p:cNvSpPr>
            <p:nvPr/>
          </p:nvSpPr>
          <p:spPr bwMode="auto">
            <a:xfrm rot="5400000">
              <a:off x="3040" y="3288"/>
              <a:ext cx="240" cy="198"/>
            </a:xfrm>
            <a:prstGeom prst="rect">
              <a:avLst/>
            </a:prstGeom>
            <a:solidFill>
              <a:srgbClr val="00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entury Gothic" pitchFamily="34" charset="0"/>
                </a:rPr>
                <a:t>A</a:t>
              </a:r>
            </a:p>
          </p:txBody>
        </p:sp>
        <p:sp>
          <p:nvSpPr>
            <p:cNvPr id="24597" name="Text Box 64"/>
            <p:cNvSpPr txBox="1">
              <a:spLocks noChangeArrowheads="1"/>
            </p:cNvSpPr>
            <p:nvPr/>
          </p:nvSpPr>
          <p:spPr bwMode="auto">
            <a:xfrm rot="5400000">
              <a:off x="1546" y="3309"/>
              <a:ext cx="192" cy="198"/>
            </a:xfrm>
            <a:prstGeom prst="rect">
              <a:avLst/>
            </a:prstGeom>
            <a:solidFill>
              <a:srgbClr val="FF66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1" dirty="0">
                  <a:latin typeface="Century Gothic" pitchFamily="34" charset="0"/>
                </a:rPr>
                <a:t>C</a:t>
              </a:r>
            </a:p>
          </p:txBody>
        </p:sp>
        <p:sp>
          <p:nvSpPr>
            <p:cNvPr id="23594" name="Rectangle 66"/>
            <p:cNvSpPr>
              <a:spLocks noChangeArrowheads="1"/>
            </p:cNvSpPr>
            <p:nvPr/>
          </p:nvSpPr>
          <p:spPr bwMode="auto">
            <a:xfrm rot="5400000">
              <a:off x="2443" y="2316"/>
              <a:ext cx="144" cy="2544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9" name="Oval 67"/>
            <p:cNvSpPr>
              <a:spLocks noChangeArrowheads="1"/>
            </p:cNvSpPr>
            <p:nvPr/>
          </p:nvSpPr>
          <p:spPr bwMode="auto">
            <a:xfrm rot="5400000">
              <a:off x="3510" y="353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0" name="Oval 68"/>
            <p:cNvSpPr>
              <a:spLocks noChangeArrowheads="1"/>
            </p:cNvSpPr>
            <p:nvPr/>
          </p:nvSpPr>
          <p:spPr bwMode="auto">
            <a:xfrm rot="5400000">
              <a:off x="3272" y="354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1" name="Oval 69"/>
            <p:cNvSpPr>
              <a:spLocks noChangeArrowheads="1"/>
            </p:cNvSpPr>
            <p:nvPr/>
          </p:nvSpPr>
          <p:spPr bwMode="auto">
            <a:xfrm rot="5400000">
              <a:off x="3019" y="354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2" name="Oval 70"/>
            <p:cNvSpPr>
              <a:spLocks noChangeArrowheads="1"/>
            </p:cNvSpPr>
            <p:nvPr/>
          </p:nvSpPr>
          <p:spPr bwMode="auto">
            <a:xfrm rot="5400000">
              <a:off x="2746" y="3539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3" name="Oval 71"/>
            <p:cNvSpPr>
              <a:spLocks noChangeArrowheads="1"/>
            </p:cNvSpPr>
            <p:nvPr/>
          </p:nvSpPr>
          <p:spPr bwMode="auto">
            <a:xfrm rot="5400000">
              <a:off x="2491" y="3549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4" name="Oval 72"/>
            <p:cNvSpPr>
              <a:spLocks noChangeArrowheads="1"/>
            </p:cNvSpPr>
            <p:nvPr/>
          </p:nvSpPr>
          <p:spPr bwMode="auto">
            <a:xfrm rot="5400000">
              <a:off x="1966" y="354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5" name="Oval 73"/>
            <p:cNvSpPr>
              <a:spLocks noChangeArrowheads="1"/>
            </p:cNvSpPr>
            <p:nvPr/>
          </p:nvSpPr>
          <p:spPr bwMode="auto">
            <a:xfrm rot="5400000">
              <a:off x="2212" y="3537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6" name="Oval 74"/>
            <p:cNvSpPr>
              <a:spLocks noChangeArrowheads="1"/>
            </p:cNvSpPr>
            <p:nvPr/>
          </p:nvSpPr>
          <p:spPr bwMode="auto">
            <a:xfrm rot="5400000">
              <a:off x="1711" y="354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7" name="Oval 75"/>
            <p:cNvSpPr>
              <a:spLocks noChangeArrowheads="1"/>
            </p:cNvSpPr>
            <p:nvPr/>
          </p:nvSpPr>
          <p:spPr bwMode="auto">
            <a:xfrm rot="5400000">
              <a:off x="1461" y="3551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628" name="Oval 76"/>
            <p:cNvSpPr>
              <a:spLocks noChangeArrowheads="1"/>
            </p:cNvSpPr>
            <p:nvPr/>
          </p:nvSpPr>
          <p:spPr bwMode="auto">
            <a:xfrm rot="5400000">
              <a:off x="1262" y="355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625" name="Text Box 81"/>
            <p:cNvSpPr txBox="1">
              <a:spLocks noChangeArrowheads="1"/>
            </p:cNvSpPr>
            <p:nvPr/>
          </p:nvSpPr>
          <p:spPr bwMode="auto">
            <a:xfrm>
              <a:off x="3744" y="3600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3’</a:t>
              </a:r>
            </a:p>
          </p:txBody>
        </p:sp>
        <p:sp>
          <p:nvSpPr>
            <p:cNvPr id="23626" name="Text Box 82"/>
            <p:cNvSpPr txBox="1">
              <a:spLocks noChangeArrowheads="1"/>
            </p:cNvSpPr>
            <p:nvPr/>
          </p:nvSpPr>
          <p:spPr bwMode="auto">
            <a:xfrm>
              <a:off x="1104" y="364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5’</a:t>
              </a:r>
            </a:p>
          </p:txBody>
        </p:sp>
      </p:grpSp>
      <p:sp>
        <p:nvSpPr>
          <p:cNvPr id="82003" name="Text Box 83"/>
          <p:cNvSpPr txBox="1">
            <a:spLocks noChangeArrowheads="1"/>
          </p:cNvSpPr>
          <p:nvPr/>
        </p:nvSpPr>
        <p:spPr bwMode="auto">
          <a:xfrm>
            <a:off x="304800" y="2362200"/>
            <a:ext cx="182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</a:rPr>
              <a:t>mRNA is </a:t>
            </a:r>
            <a:r>
              <a:rPr lang="en-US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</a:rPr>
              <a:t>synthesised</a:t>
            </a:r>
            <a:endParaRPr lang="en-US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0" dur="2000" fill="hold"/>
                                        <p:tgtEl>
                                          <p:spTgt spid="819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1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2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228600"/>
            <a:ext cx="8763000" cy="6858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b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</a:br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3.6 How Does RNAP Know Where to Stop? </a:t>
            </a:r>
            <a:br>
              <a:rPr lang="en-US" altLang="zh-CN" sz="32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</a:br>
            <a:endParaRPr lang="en-US" sz="32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Just as there is a special recognition site at the FRONT of each gene, there is a special sequence at the END. 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terminator sequence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consists of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two inverted repeats</a:t>
            </a:r>
            <a:r>
              <a:rPr lang="en-US" altLang="zh-CN" sz="2400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separated by 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several bases followed by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a string of As 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(in </a:t>
            </a:r>
            <a:r>
              <a:rPr lang="en-US" altLang="zh-CN" sz="2400" b="1" dirty="0">
                <a:solidFill>
                  <a:srgbClr val="FF0000"/>
                </a:solidFill>
                <a:latin typeface="Century Gothic" pitchFamily="34" charset="0"/>
                <a:ea typeface="SimSun" pitchFamily="2" charset="-122"/>
              </a:rPr>
              <a:t>the template strand of the DNA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).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8399C1-3714-44F3-8862-415996B415E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038600"/>
            <a:ext cx="2092482" cy="26197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086600" cy="6858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800" b="1">
                <a:solidFill>
                  <a:srgbClr val="000000"/>
                </a:solidFill>
                <a:latin typeface="Century Gothic" pitchFamily="34" charset="0"/>
              </a:rPr>
              <a:t>Termination Recognition</a:t>
            </a:r>
          </a:p>
        </p:txBody>
      </p:sp>
      <p:sp>
        <p:nvSpPr>
          <p:cNvPr id="25606" name="Rectangle 59"/>
          <p:cNvSpPr>
            <a:spLocks noGrp="1" noChangeArrowheads="1"/>
          </p:cNvSpPr>
          <p:nvPr>
            <p:ph idx="1"/>
          </p:nvPr>
        </p:nvSpPr>
        <p:spPr>
          <a:xfrm>
            <a:off x="533400" y="4419600"/>
            <a:ext cx="8153400" cy="1524000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The two inverted repeat sequences are actually on opposite strands of the DNA. The sequence of the mRNA will be the same as the non-template strand of DNA except for the substitution of U for T.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SimSun" pitchFamily="2" charset="-122"/>
              </a:rPr>
              <a:t>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5247FE-F1A5-4A4C-AC75-693195DE5A1A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5605" name="Group 58"/>
          <p:cNvGrpSpPr>
            <a:grpSpLocks/>
          </p:cNvGrpSpPr>
          <p:nvPr/>
        </p:nvGrpSpPr>
        <p:grpSpPr bwMode="auto">
          <a:xfrm>
            <a:off x="1046163" y="1066800"/>
            <a:ext cx="7383462" cy="3187700"/>
            <a:chOff x="576" y="1512"/>
            <a:chExt cx="4036" cy="1552"/>
          </a:xfrm>
        </p:grpSpPr>
        <p:sp>
          <p:nvSpPr>
            <p:cNvPr id="25607" name="Text Box 45"/>
            <p:cNvSpPr txBox="1">
              <a:spLocks noChangeArrowheads="1"/>
            </p:cNvSpPr>
            <p:nvPr/>
          </p:nvSpPr>
          <p:spPr bwMode="auto">
            <a:xfrm>
              <a:off x="576" y="1800"/>
              <a:ext cx="360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1200"/>
                </a:spcBef>
                <a:spcAft>
                  <a:spcPts val="300"/>
                </a:spcAft>
              </a:pPr>
              <a:r>
                <a:rPr lang="en-US" altLang="zh-CN" sz="1400" b="1" dirty="0">
                  <a:latin typeface="Arial Narrow" pitchFamily="34" charset="0"/>
                  <a:ea typeface="SimSun" pitchFamily="2" charset="-122"/>
                </a:rPr>
                <a:t>Non-Template      </a:t>
              </a:r>
              <a:r>
                <a:rPr lang="en-US" altLang="zh-CN" sz="1400" b="1" dirty="0">
                  <a:solidFill>
                    <a:srgbClr val="0000FF"/>
                  </a:solidFill>
                  <a:latin typeface="Arial Narrow" pitchFamily="34" charset="0"/>
                  <a:ea typeface="SimSun" pitchFamily="2" charset="-122"/>
                </a:rPr>
                <a:t>ATTA – TAGCGGCCATC – ACTGTTACA – GATGGCCGCTA – TTTTTT</a:t>
              </a:r>
              <a:endParaRPr lang="en-US" altLang="zh-CN" sz="1400" b="1" dirty="0">
                <a:latin typeface="Arial Narrow" pitchFamily="34" charset="0"/>
                <a:ea typeface="SimSun" pitchFamily="2" charset="-122"/>
              </a:endParaRPr>
            </a:p>
            <a:p>
              <a:endParaRPr lang="en-US" dirty="0"/>
            </a:p>
          </p:txBody>
        </p:sp>
        <p:sp>
          <p:nvSpPr>
            <p:cNvPr id="25608" name="Text Box 46"/>
            <p:cNvSpPr txBox="1">
              <a:spLocks noChangeArrowheads="1"/>
            </p:cNvSpPr>
            <p:nvPr/>
          </p:nvSpPr>
          <p:spPr bwMode="auto">
            <a:xfrm>
              <a:off x="576" y="2082"/>
              <a:ext cx="36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 b="1" dirty="0">
                  <a:latin typeface="Arial Narrow" pitchFamily="34" charset="0"/>
                </a:rPr>
                <a:t>Template	      TAAT – ATCGCCGGTAG – TGACAATGT – CTACCGGCGAT – AAAAAA</a:t>
              </a:r>
            </a:p>
            <a:p>
              <a:endParaRPr lang="en-US" dirty="0"/>
            </a:p>
          </p:txBody>
        </p:sp>
        <p:sp>
          <p:nvSpPr>
            <p:cNvPr id="20527" name="AutoShape 47"/>
            <p:cNvSpPr>
              <a:spLocks noChangeArrowheads="1"/>
            </p:cNvSpPr>
            <p:nvPr/>
          </p:nvSpPr>
          <p:spPr bwMode="auto">
            <a:xfrm>
              <a:off x="2087" y="2365"/>
              <a:ext cx="720" cy="43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00FF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612" name="Text Box 48"/>
            <p:cNvSpPr txBox="1">
              <a:spLocks noChangeArrowheads="1"/>
            </p:cNvSpPr>
            <p:nvPr/>
          </p:nvSpPr>
          <p:spPr bwMode="auto">
            <a:xfrm>
              <a:off x="796" y="2848"/>
              <a:ext cx="3816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 b="1">
                  <a:solidFill>
                    <a:srgbClr val="FF0000"/>
                  </a:solidFill>
                  <a:latin typeface="Arial Narrow" pitchFamily="34" charset="0"/>
                </a:rPr>
                <a:t>mRNA</a:t>
              </a:r>
              <a:r>
                <a:rPr lang="en-US" sz="1400" b="1">
                  <a:latin typeface="Arial Narrow" pitchFamily="34" charset="0"/>
                </a:rPr>
                <a:t>       </a:t>
              </a:r>
              <a:r>
                <a:rPr lang="en-US" sz="1400" b="1">
                  <a:solidFill>
                    <a:srgbClr val="FF0000"/>
                  </a:solidFill>
                  <a:latin typeface="Arial Narrow" pitchFamily="34" charset="0"/>
                </a:rPr>
                <a:t>AUUA – UAGCGGCCAUC – ACUGUUACA- GAUGGCCGCUA-UUUUUU</a:t>
              </a:r>
              <a:endParaRPr lang="en-US" sz="1400" b="1">
                <a:latin typeface="Arial Narrow" pitchFamily="34" charset="0"/>
              </a:endParaRPr>
            </a:p>
            <a:p>
              <a:endParaRPr lang="en-US"/>
            </a:p>
          </p:txBody>
        </p:sp>
        <p:sp>
          <p:nvSpPr>
            <p:cNvPr id="25613" name="Text Box 49"/>
            <p:cNvSpPr txBox="1">
              <a:spLocks noChangeArrowheads="1"/>
            </p:cNvSpPr>
            <p:nvPr/>
          </p:nvSpPr>
          <p:spPr bwMode="auto">
            <a:xfrm>
              <a:off x="1171" y="2699"/>
              <a:ext cx="3024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>
                  <a:latin typeface="Arial Narrow" pitchFamily="34" charset="0"/>
                </a:rPr>
                <a:t>              </a:t>
              </a:r>
              <a:r>
                <a:rPr lang="en-US" sz="1400">
                  <a:latin typeface="Tahoma" pitchFamily="34" charset="0"/>
                </a:rPr>
                <a:t>&gt;&gt;&gt;&gt;&gt;&gt;&gt;&gt;&gt;		     &lt;&lt;&lt;&lt;&lt;&lt;&lt;&lt;&lt;</a:t>
              </a:r>
              <a:endParaRPr lang="en-US" sz="1400">
                <a:latin typeface="Arial Narrow" pitchFamily="34" charset="0"/>
              </a:endParaRPr>
            </a:p>
            <a:p>
              <a:endParaRPr lang="en-US"/>
            </a:p>
          </p:txBody>
        </p:sp>
        <p:sp>
          <p:nvSpPr>
            <p:cNvPr id="25614" name="Text Box 50"/>
            <p:cNvSpPr txBox="1">
              <a:spLocks noChangeArrowheads="1"/>
            </p:cNvSpPr>
            <p:nvPr/>
          </p:nvSpPr>
          <p:spPr bwMode="auto">
            <a:xfrm>
              <a:off x="1171" y="1623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>
                  <a:latin typeface="Arial Narrow" pitchFamily="34" charset="0"/>
                </a:rPr>
                <a:t>              </a:t>
              </a:r>
              <a:r>
                <a:rPr lang="en-US" sz="1400">
                  <a:latin typeface="Tahoma" pitchFamily="34" charset="0"/>
                </a:rPr>
                <a:t>&gt;&gt;&gt;&gt;&gt;&gt;&gt;&gt;&gt;</a:t>
              </a:r>
              <a:endParaRPr lang="en-US"/>
            </a:p>
          </p:txBody>
        </p:sp>
        <p:sp>
          <p:nvSpPr>
            <p:cNvPr id="25615" name="Text Box 51"/>
            <p:cNvSpPr txBox="1">
              <a:spLocks noChangeArrowheads="1"/>
            </p:cNvSpPr>
            <p:nvPr/>
          </p:nvSpPr>
          <p:spPr bwMode="auto">
            <a:xfrm>
              <a:off x="2712" y="2217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400">
                  <a:latin typeface="Arial Narrow" pitchFamily="34" charset="0"/>
                </a:rPr>
                <a:t>    </a:t>
              </a:r>
              <a:r>
                <a:rPr lang="en-US" sz="1400">
                  <a:latin typeface="Tahoma" pitchFamily="34" charset="0"/>
                </a:rPr>
                <a:t>&lt;&lt;&lt;&lt;&lt;&lt;&lt;&lt;&lt;</a:t>
              </a:r>
              <a:r>
                <a:rPr lang="en-US" sz="1400">
                  <a:latin typeface="Arial Narrow" pitchFamily="34" charset="0"/>
                </a:rPr>
                <a:t>       </a:t>
              </a:r>
              <a:endParaRPr lang="en-US"/>
            </a:p>
          </p:txBody>
        </p:sp>
        <p:sp>
          <p:nvSpPr>
            <p:cNvPr id="25616" name="Text Box 52"/>
            <p:cNvSpPr txBox="1">
              <a:spLocks noChangeArrowheads="1"/>
            </p:cNvSpPr>
            <p:nvPr/>
          </p:nvSpPr>
          <p:spPr bwMode="auto">
            <a:xfrm>
              <a:off x="576" y="1656"/>
              <a:ext cx="36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600" b="1">
                  <a:latin typeface="Arial Narrow" pitchFamily="34" charset="0"/>
                </a:rPr>
                <a:t>DNA</a:t>
              </a:r>
              <a:endParaRPr lang="en-US"/>
            </a:p>
          </p:txBody>
        </p:sp>
        <p:sp>
          <p:nvSpPr>
            <p:cNvPr id="25617" name="Text Box 53"/>
            <p:cNvSpPr txBox="1">
              <a:spLocks noChangeArrowheads="1"/>
            </p:cNvSpPr>
            <p:nvPr/>
          </p:nvSpPr>
          <p:spPr bwMode="auto">
            <a:xfrm>
              <a:off x="1512" y="1512"/>
              <a:ext cx="504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 Narrow" pitchFamily="34" charset="0"/>
                </a:rPr>
                <a:t>Inverted</a:t>
              </a:r>
              <a:endParaRPr lang="en-US" sz="1400" b="1">
                <a:latin typeface="Arial Narrow" pitchFamily="34" charset="0"/>
              </a:endParaRPr>
            </a:p>
            <a:p>
              <a:endParaRPr lang="en-US"/>
            </a:p>
          </p:txBody>
        </p:sp>
        <p:sp>
          <p:nvSpPr>
            <p:cNvPr id="25618" name="Text Box 54"/>
            <p:cNvSpPr txBox="1">
              <a:spLocks noChangeArrowheads="1"/>
            </p:cNvSpPr>
            <p:nvPr/>
          </p:nvSpPr>
          <p:spPr bwMode="auto">
            <a:xfrm>
              <a:off x="2952" y="1542"/>
              <a:ext cx="576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 Narrow" pitchFamily="34" charset="0"/>
                </a:rPr>
                <a:t>Repeats</a:t>
              </a:r>
              <a:endParaRPr lang="en-US" sz="1400" b="1">
                <a:latin typeface="Arial Narrow" pitchFamily="34" charset="0"/>
              </a:endParaRPr>
            </a:p>
            <a:p>
              <a:endParaRPr lang="en-US"/>
            </a:p>
          </p:txBody>
        </p:sp>
        <p:sp>
          <p:nvSpPr>
            <p:cNvPr id="25619" name="Text Box 55"/>
            <p:cNvSpPr txBox="1">
              <a:spLocks noChangeArrowheads="1"/>
            </p:cNvSpPr>
            <p:nvPr/>
          </p:nvSpPr>
          <p:spPr bwMode="auto">
            <a:xfrm>
              <a:off x="2101" y="2477"/>
              <a:ext cx="79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 Narrow" pitchFamily="34" charset="0"/>
                </a:rPr>
                <a:t>TRANSCRIPTION</a:t>
              </a:r>
              <a:endParaRPr lang="en-US" sz="1400" b="1">
                <a:latin typeface="Arial Narrow" pitchFamily="34" charset="0"/>
              </a:endParaRPr>
            </a:p>
            <a:p>
              <a:endParaRPr lang="en-US"/>
            </a:p>
          </p:txBody>
        </p:sp>
        <p:sp>
          <p:nvSpPr>
            <p:cNvPr id="25620" name="Text Box 56"/>
            <p:cNvSpPr txBox="1">
              <a:spLocks noChangeArrowheads="1"/>
            </p:cNvSpPr>
            <p:nvPr/>
          </p:nvSpPr>
          <p:spPr bwMode="auto">
            <a:xfrm>
              <a:off x="1166" y="2762"/>
              <a:ext cx="203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 Narrow" pitchFamily="34" charset="0"/>
                </a:rPr>
                <a:t>5’</a:t>
              </a:r>
              <a:endParaRPr lang="en-US"/>
            </a:p>
          </p:txBody>
        </p:sp>
        <p:sp>
          <p:nvSpPr>
            <p:cNvPr id="25621" name="Text Box 57"/>
            <p:cNvSpPr txBox="1">
              <a:spLocks noChangeArrowheads="1"/>
            </p:cNvSpPr>
            <p:nvPr/>
          </p:nvSpPr>
          <p:spPr bwMode="auto">
            <a:xfrm>
              <a:off x="3835" y="2760"/>
              <a:ext cx="203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 Narrow" pitchFamily="34" charset="0"/>
                </a:rPr>
                <a:t>3’</a:t>
              </a:r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8077200" cy="30480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“Inverted repeats"  = The second "repeat" is the complement of the inverse of the first (???). </a:t>
            </a:r>
          </a:p>
          <a:p>
            <a:pPr eaLnBrk="1" hangingPunct="1">
              <a:lnSpc>
                <a:spcPct val="95000"/>
              </a:lnSpc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lnSpc>
                <a:spcPct val="9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Because of this, the sequences on the same strand of an RNA molecule can pair up to generate a 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“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stem and loop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”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or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 “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hairpin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”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structure. </a:t>
            </a:r>
          </a:p>
          <a:p>
            <a:pPr eaLnBrk="1" hangingPunct="1">
              <a:lnSpc>
                <a:spcPct val="95000"/>
              </a:lnSpc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27E469-27D5-47A2-B021-747E9FC787E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505200"/>
            <a:ext cx="229809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232F86-8582-4D3C-A7D1-02D2585272E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4832350" y="2347912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C</a:t>
            </a:r>
            <a:endParaRPr lang="en-US" b="1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2184400" y="1576387"/>
            <a:ext cx="4521200" cy="1447800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184400" y="2871787"/>
            <a:ext cx="4521200" cy="24765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2209800" y="1804987"/>
            <a:ext cx="12192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Loop :</a:t>
            </a:r>
          </a:p>
          <a:p>
            <a:r>
              <a:rPr lang="en-US" sz="1600" b="1">
                <a:latin typeface="Century Gothic" pitchFamily="34" charset="0"/>
              </a:rPr>
              <a:t>Unpaired bases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2209800" y="3252787"/>
            <a:ext cx="16510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Stem :</a:t>
            </a:r>
          </a:p>
          <a:p>
            <a:r>
              <a:rPr lang="en-US" sz="1600" b="1">
                <a:latin typeface="Century Gothic" pitchFamily="34" charset="0"/>
              </a:rPr>
              <a:t>(base pairing between the inverted repeats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4794250" y="194786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A</a:t>
            </a:r>
            <a:endParaRPr lang="en-US" b="1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898900" y="2919412"/>
            <a:ext cx="342900" cy="22860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CUACCGGCGAU</a:t>
            </a:r>
          </a:p>
          <a:p>
            <a:endParaRPr lang="en-US" sz="1400" b="1">
              <a:latin typeface="Arial Narrow" pitchFamily="34" charset="0"/>
            </a:endParaRPr>
          </a:p>
          <a:p>
            <a:endParaRPr lang="en-US" b="1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498975" y="2892425"/>
            <a:ext cx="3429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GAUGGCCGCUA</a:t>
            </a:r>
            <a:endParaRPr lang="en-US" b="1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4127500" y="507365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4127500" y="486410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4127500" y="46736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4127500" y="44450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4127500" y="42164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4127500" y="40259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4127500" y="381635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4127500" y="3654425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4127500" y="3471862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4127500" y="3262312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127500" y="3033712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3784600" y="2005012"/>
            <a:ext cx="11430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2" name="Text Box 24"/>
          <p:cNvSpPr txBox="1">
            <a:spLocks noChangeArrowheads="1"/>
          </p:cNvSpPr>
          <p:nvPr/>
        </p:nvSpPr>
        <p:spPr bwMode="auto">
          <a:xfrm>
            <a:off x="3556000" y="23479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C</a:t>
            </a:r>
            <a:endParaRPr lang="en-US" b="1"/>
          </a:p>
        </p:txBody>
      </p:sp>
      <p:sp>
        <p:nvSpPr>
          <p:cNvPr id="27673" name="Text Box 25"/>
          <p:cNvSpPr txBox="1">
            <a:spLocks noChangeArrowheads="1"/>
          </p:cNvSpPr>
          <p:nvPr/>
        </p:nvSpPr>
        <p:spPr bwMode="auto">
          <a:xfrm>
            <a:off x="3670300" y="26908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A</a:t>
            </a:r>
            <a:endParaRPr lang="en-US" b="1"/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3584575" y="20050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U</a:t>
            </a:r>
            <a:endParaRPr lang="en-US" b="1"/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3784600" y="17764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G</a:t>
            </a:r>
            <a:endParaRPr lang="en-US" b="1"/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4098925" y="16621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U</a:t>
            </a:r>
            <a:endParaRPr lang="en-US" b="1"/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4460875" y="1690687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U</a:t>
            </a:r>
            <a:endParaRPr lang="en-US" b="1"/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4746625" y="2690812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A</a:t>
            </a:r>
            <a:endParaRPr lang="en-US" b="1"/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 flipV="1">
            <a:off x="3898900" y="5180012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>
            <a:off x="4699000" y="5180012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 flipH="1">
            <a:off x="5384800" y="5065712"/>
            <a:ext cx="342900" cy="228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5613400" y="4700587"/>
            <a:ext cx="1320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terminator</a:t>
            </a:r>
          </a:p>
        </p:txBody>
      </p:sp>
      <p:sp>
        <p:nvSpPr>
          <p:cNvPr id="27683" name="Text Box 35"/>
          <p:cNvSpPr txBox="1">
            <a:spLocks noChangeArrowheads="1"/>
          </p:cNvSpPr>
          <p:nvPr/>
        </p:nvSpPr>
        <p:spPr bwMode="auto">
          <a:xfrm>
            <a:off x="1393825" y="5210175"/>
            <a:ext cx="28956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600" b="1">
                <a:latin typeface="Century Gothic" pitchFamily="34" charset="0"/>
              </a:rPr>
              <a:t>Messenger RNA </a:t>
            </a:r>
            <a:r>
              <a:rPr lang="en-US" sz="1600" b="1" baseline="30000">
                <a:latin typeface="Century Gothic" pitchFamily="34" charset="0"/>
              </a:rPr>
              <a:t>5’-</a:t>
            </a:r>
            <a:r>
              <a:rPr lang="en-US" sz="1600" b="1">
                <a:latin typeface="Century Gothic" pitchFamily="34" charset="0"/>
              </a:rPr>
              <a:t>AUUA’</a:t>
            </a:r>
            <a:endParaRPr lang="en-US" sz="1600">
              <a:latin typeface="Century Gothic" pitchFamily="34" charset="0"/>
            </a:endParaRP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838200" y="509587"/>
            <a:ext cx="7467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Inverted Repeats Make a Stem and a Loop</a:t>
            </a:r>
            <a:endParaRPr lang="en-US" sz="24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27685" name="Text Box 37"/>
          <p:cNvSpPr txBox="1">
            <a:spLocks noChangeArrowheads="1"/>
          </p:cNvSpPr>
          <p:nvPr/>
        </p:nvSpPr>
        <p:spPr bwMode="auto">
          <a:xfrm>
            <a:off x="4800600" y="2347912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b="1">
                <a:latin typeface="Arial Narrow" pitchFamily="34" charset="0"/>
              </a:rPr>
              <a:t>C</a:t>
            </a:r>
            <a:endParaRPr lang="en-US" b="1"/>
          </a:p>
        </p:txBody>
      </p:sp>
      <p:sp>
        <p:nvSpPr>
          <p:cNvPr id="27686" name="Text Box 39"/>
          <p:cNvSpPr txBox="1">
            <a:spLocks noChangeArrowheads="1"/>
          </p:cNvSpPr>
          <p:nvPr/>
        </p:nvSpPr>
        <p:spPr bwMode="auto">
          <a:xfrm>
            <a:off x="4648200" y="5210175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/>
              <a:t>‘UUUUUU---3’ end</a:t>
            </a:r>
          </a:p>
          <a:p>
            <a:endParaRPr lang="en-US" sz="160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81200"/>
            <a:ext cx="1753809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6965B1-AFA1-4947-BE9B-91481ECD5A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705350" y="3149600"/>
            <a:ext cx="457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C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771900" y="3721100"/>
            <a:ext cx="3429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CUACCGGCGAU</a:t>
            </a:r>
          </a:p>
          <a:p>
            <a:endParaRPr lang="en-US" altLang="zh-CN" sz="1400" b="1">
              <a:solidFill>
                <a:srgbClr val="FF0000"/>
              </a:solidFill>
              <a:latin typeface="Arial Narrow" pitchFamily="34" charset="0"/>
              <a:ea typeface="SimSun" pitchFamily="2" charset="-122"/>
            </a:endParaRPr>
          </a:p>
          <a:p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371975" y="3694113"/>
            <a:ext cx="3429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GAUGGCCGCUA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3987800" y="605790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3987800" y="582930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987800" y="56007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Line 11"/>
          <p:cNvSpPr>
            <a:spLocks noChangeShapeType="1"/>
          </p:cNvSpPr>
          <p:nvPr/>
        </p:nvSpPr>
        <p:spPr bwMode="auto">
          <a:xfrm>
            <a:off x="3987800" y="53721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3987800" y="51816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3987800" y="49911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3975100" y="4732338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3975100" y="4545013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3987800" y="431800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3975100" y="4114800"/>
            <a:ext cx="457200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3975100" y="3898900"/>
            <a:ext cx="457200" cy="0"/>
          </a:xfrm>
          <a:prstGeom prst="line">
            <a:avLst/>
          </a:prstGeom>
          <a:noFill/>
          <a:ln w="66675" cmpd="tri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3657600" y="2806700"/>
            <a:ext cx="1143000" cy="914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3429000" y="31496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C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3543300" y="34925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A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3457575" y="28067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U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3657600" y="25781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G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3971925" y="24638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U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4333875" y="2492375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U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4667250" y="274955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A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4619625" y="3492500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A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 flipV="1">
            <a:off x="3771900" y="5981700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>
            <a:off x="4572000" y="5981700"/>
            <a:ext cx="114300" cy="114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0" y="1066800"/>
            <a:ext cx="8839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CN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mRNA </a:t>
            </a:r>
            <a:r>
              <a:rPr lang="en-US" altLang="zh-CN" b="1" dirty="0">
                <a:latin typeface="Century Gothic" pitchFamily="34" charset="0"/>
                <a:ea typeface="SimSun" pitchFamily="2" charset="-122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latin typeface="Century Gothic" pitchFamily="34" charset="0"/>
                <a:ea typeface="SimSun" pitchFamily="2" charset="-122"/>
              </a:rPr>
              <a:t>AUUA – UAGCGGCCAUC – ACUGUUACA- GAUGGCCGCUA-UUUUUU</a:t>
            </a:r>
            <a:endParaRPr lang="en-US" altLang="zh-CN" b="1" dirty="0">
              <a:latin typeface="Century Gothic" pitchFamily="34" charset="0"/>
              <a:ea typeface="SimSun" pitchFamily="2" charset="-122"/>
            </a:endParaRPr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733800" y="1524000"/>
            <a:ext cx="1143000" cy="838200"/>
            <a:chOff x="3733800" y="1524000"/>
            <a:chExt cx="1143000" cy="838200"/>
          </a:xfrm>
        </p:grpSpPr>
        <p:sp>
          <p:nvSpPr>
            <p:cNvPr id="19487" name="AutoShape 31"/>
            <p:cNvSpPr>
              <a:spLocks noChangeArrowheads="1"/>
            </p:cNvSpPr>
            <p:nvPr/>
          </p:nvSpPr>
          <p:spPr bwMode="auto">
            <a:xfrm>
              <a:off x="3733800" y="1524000"/>
              <a:ext cx="914400" cy="8382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66CC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eaVert"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743" name="Text Box 32"/>
            <p:cNvSpPr txBox="1">
              <a:spLocks noChangeArrowheads="1"/>
            </p:cNvSpPr>
            <p:nvPr/>
          </p:nvSpPr>
          <p:spPr bwMode="auto">
            <a:xfrm>
              <a:off x="3733800" y="1676400"/>
              <a:ext cx="1143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FOLDS</a:t>
              </a:r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2743200" y="685800"/>
            <a:ext cx="1219200" cy="381000"/>
            <a:chOff x="1680" y="384"/>
            <a:chExt cx="768" cy="240"/>
          </a:xfrm>
        </p:grpSpPr>
        <p:sp>
          <p:nvSpPr>
            <p:cNvPr id="28714" name="Text Box 34"/>
            <p:cNvSpPr txBox="1">
              <a:spLocks noChangeArrowheads="1"/>
            </p:cNvSpPr>
            <p:nvPr/>
          </p:nvSpPr>
          <p:spPr bwMode="auto">
            <a:xfrm>
              <a:off x="1801" y="384"/>
              <a:ext cx="6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stem</a:t>
              </a:r>
            </a:p>
          </p:txBody>
        </p:sp>
        <p:sp>
          <p:nvSpPr>
            <p:cNvPr id="28715" name="Line 35"/>
            <p:cNvSpPr>
              <a:spLocks noChangeShapeType="1"/>
            </p:cNvSpPr>
            <p:nvPr/>
          </p:nvSpPr>
          <p:spPr bwMode="auto">
            <a:xfrm>
              <a:off x="1680" y="62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248400" y="685800"/>
            <a:ext cx="1143000" cy="381000"/>
            <a:chOff x="3264" y="384"/>
            <a:chExt cx="720" cy="240"/>
          </a:xfrm>
        </p:grpSpPr>
        <p:sp>
          <p:nvSpPr>
            <p:cNvPr id="28712" name="Text Box 37"/>
            <p:cNvSpPr txBox="1">
              <a:spLocks noChangeArrowheads="1"/>
            </p:cNvSpPr>
            <p:nvPr/>
          </p:nvSpPr>
          <p:spPr bwMode="auto">
            <a:xfrm>
              <a:off x="3360" y="384"/>
              <a:ext cx="6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stem</a:t>
              </a:r>
            </a:p>
          </p:txBody>
        </p:sp>
        <p:sp>
          <p:nvSpPr>
            <p:cNvPr id="28713" name="Line 38"/>
            <p:cNvSpPr>
              <a:spLocks noChangeShapeType="1"/>
            </p:cNvSpPr>
            <p:nvPr/>
          </p:nvSpPr>
          <p:spPr bwMode="auto">
            <a:xfrm>
              <a:off x="3264" y="62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4495800" y="685800"/>
            <a:ext cx="838200" cy="366713"/>
            <a:chOff x="2592" y="402"/>
            <a:chExt cx="528" cy="231"/>
          </a:xfrm>
        </p:grpSpPr>
        <p:sp>
          <p:nvSpPr>
            <p:cNvPr id="28710" name="Text Box 40"/>
            <p:cNvSpPr txBox="1">
              <a:spLocks noChangeArrowheads="1"/>
            </p:cNvSpPr>
            <p:nvPr/>
          </p:nvSpPr>
          <p:spPr bwMode="auto">
            <a:xfrm>
              <a:off x="2599" y="402"/>
              <a:ext cx="52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loop</a:t>
              </a:r>
            </a:p>
          </p:txBody>
        </p:sp>
        <p:sp>
          <p:nvSpPr>
            <p:cNvPr id="28711" name="Line 41"/>
            <p:cNvSpPr>
              <a:spLocks noChangeShapeType="1"/>
            </p:cNvSpPr>
            <p:nvPr/>
          </p:nvSpPr>
          <p:spPr bwMode="auto">
            <a:xfrm>
              <a:off x="2592" y="62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98" name="Line 42"/>
          <p:cNvSpPr>
            <a:spLocks noChangeShapeType="1"/>
          </p:cNvSpPr>
          <p:nvPr/>
        </p:nvSpPr>
        <p:spPr bwMode="auto">
          <a:xfrm>
            <a:off x="3581400" y="3886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4800600" y="3886200"/>
            <a:ext cx="0" cy="2057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Text Box 44"/>
          <p:cNvSpPr txBox="1">
            <a:spLocks noChangeArrowheads="1"/>
          </p:cNvSpPr>
          <p:nvPr/>
        </p:nvSpPr>
        <p:spPr bwMode="auto">
          <a:xfrm>
            <a:off x="2817813" y="4419600"/>
            <a:ext cx="4587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r>
              <a:rPr lang="en-US" b="1"/>
              <a:t>stem</a:t>
            </a:r>
          </a:p>
        </p:txBody>
      </p:sp>
      <p:sp>
        <p:nvSpPr>
          <p:cNvPr id="19501" name="Text Box 45"/>
          <p:cNvSpPr txBox="1">
            <a:spLocks noChangeArrowheads="1"/>
          </p:cNvSpPr>
          <p:nvPr/>
        </p:nvSpPr>
        <p:spPr bwMode="auto">
          <a:xfrm>
            <a:off x="5029200" y="4495800"/>
            <a:ext cx="4587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>
              <a:spcBef>
                <a:spcPct val="50000"/>
              </a:spcBef>
            </a:pPr>
            <a:r>
              <a:rPr lang="en-US" b="1"/>
              <a:t>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1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animBg="1"/>
      <p:bldP spid="19465" grpId="0" animBg="1"/>
      <p:bldP spid="19466" grpId="0" animBg="1"/>
      <p:bldP spid="19467" grpId="0" animBg="1"/>
      <p:bldP spid="19468" grpId="0" animBg="1"/>
      <p:bldP spid="19469" grpId="0" animBg="1"/>
      <p:bldP spid="19470" grpId="0" animBg="1"/>
      <p:bldP spid="19471" grpId="0" animBg="1"/>
      <p:bldP spid="19472" grpId="0" animBg="1"/>
      <p:bldP spid="19473" grpId="0" animBg="1"/>
      <p:bldP spid="19474" grpId="0" animBg="1"/>
      <p:bldP spid="19484" grpId="0" animBg="1"/>
      <p:bldP spid="19485" grpId="0" animBg="1"/>
      <p:bldP spid="19498" grpId="0" animBg="1"/>
      <p:bldP spid="1949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305800" cy="51816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string of As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in the DNA </a:t>
            </a:r>
            <a:r>
              <a:rPr lang="en-US" altLang="zh-CN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 run of Us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at the 3' end of the mRNA. Once the RNA polymerase reaches the stem and loop it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stops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Long RNA molecules contain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lots of possible hairpin structures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which cause RNA polymerase to slow down or stop briefly, depending on the size of the hairpin.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This provides an opportunity for termination but, if there is no string of Us, the RNA polymerase will start off again!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96A1EC-C0FC-48E0-8C4B-0C0AACC8914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305800" cy="3962400"/>
          </a:xfrm>
        </p:spPr>
        <p:txBody>
          <a:bodyPr/>
          <a:lstStyle/>
          <a:p>
            <a:pPr marL="0" indent="0" eaLnBrk="1" hangingPunct="1">
              <a:lnSpc>
                <a:spcPct val="105000"/>
              </a:lnSpc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How does it stop?</a:t>
            </a:r>
          </a:p>
          <a:p>
            <a:pPr marL="0" indent="0" eaLnBrk="1" hangingPunct="1">
              <a:lnSpc>
                <a:spcPct val="105000"/>
              </a:lnSpc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 string of Us paired with a string of As in the template strand of DNA is a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very weak structure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the RNA and DNA just fall apart while the RNA polymerase is idling.</a:t>
            </a: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Once the DNA and RNA have separated at the terminator structure the RNA polymerase falls off and wanders away to find another gene. </a:t>
            </a:r>
            <a:endParaRPr lang="en-US" sz="2400" dirty="0">
              <a:latin typeface="Century Gothic" pitchFamily="34" charset="0"/>
            </a:endParaRPr>
          </a:p>
          <a:p>
            <a:pPr eaLnBrk="1" hangingPunct="1">
              <a:lnSpc>
                <a:spcPct val="105000"/>
              </a:lnSpc>
              <a:buFontTx/>
              <a:buNone/>
            </a:pPr>
            <a:endParaRPr lang="en-US" sz="2400" dirty="0"/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058EE7-9B5C-4DD4-B6D5-AA838D589B2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096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rPr>
              <a:t>3.1 How is the Genetic Information Used?</a:t>
            </a:r>
            <a:endParaRPr lang="en-US" sz="32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51816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During the day-to-day life of a cell,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working copies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of the genes are used. 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000" dirty="0">
                <a:latin typeface="Century Gothic" pitchFamily="34" charset="0"/>
                <a:ea typeface="SimSun" pitchFamily="2" charset="-122"/>
              </a:rPr>
              <a:t>The DNA molecule that carries the original copy of the genetic information is regarded as </a:t>
            </a:r>
            <a:r>
              <a:rPr lang="en-US" altLang="zh-CN" sz="20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sacred</a:t>
            </a:r>
            <a:r>
              <a:rPr lang="en-US" altLang="zh-CN" sz="2000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000" dirty="0">
                <a:latin typeface="Century Gothic" pitchFamily="34" charset="0"/>
                <a:ea typeface="SimSun" pitchFamily="2" charset="-122"/>
              </a:rPr>
              <a:t>and is not used as a direct source of instructions to run the cell. 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A001C-B267-418C-AC89-F149FB0A09D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08617" y="3454185"/>
            <a:ext cx="2410361" cy="35791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ADA8AB-18CA-44CC-B898-A433D8F9D3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987800" y="1227138"/>
            <a:ext cx="1422400" cy="1177925"/>
          </a:xfrm>
          <a:prstGeom prst="ellipse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rect">
              <a:fillToRect l="100000" b="100000"/>
            </a:path>
          </a:gra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3" name="Freeform 5"/>
          <p:cNvSpPr>
            <a:spLocks/>
          </p:cNvSpPr>
          <p:nvPr/>
        </p:nvSpPr>
        <p:spPr bwMode="auto">
          <a:xfrm>
            <a:off x="1828800" y="1371600"/>
            <a:ext cx="2382838" cy="1200150"/>
          </a:xfrm>
          <a:custGeom>
            <a:avLst/>
            <a:gdLst>
              <a:gd name="T0" fmla="*/ 0 w 3780"/>
              <a:gd name="T1" fmla="*/ 2147483647 h 1890"/>
              <a:gd name="T2" fmla="*/ 2147483647 w 3780"/>
              <a:gd name="T3" fmla="*/ 2147483647 h 1890"/>
              <a:gd name="T4" fmla="*/ 2147483647 w 3780"/>
              <a:gd name="T5" fmla="*/ 2147483647 h 1890"/>
              <a:gd name="T6" fmla="*/ 2147483647 w 3780"/>
              <a:gd name="T7" fmla="*/ 2147483647 h 1890"/>
              <a:gd name="T8" fmla="*/ 2147483647 w 3780"/>
              <a:gd name="T9" fmla="*/ 2147483647 h 1890"/>
              <a:gd name="T10" fmla="*/ 2147483647 w 3780"/>
              <a:gd name="T11" fmla="*/ 2147483647 h 1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80"/>
              <a:gd name="T19" fmla="*/ 0 h 1890"/>
              <a:gd name="T20" fmla="*/ 3780 w 3780"/>
              <a:gd name="T21" fmla="*/ 1890 h 1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80" h="1890">
                <a:moveTo>
                  <a:pt x="0" y="240"/>
                </a:moveTo>
                <a:cubicBezTo>
                  <a:pt x="915" y="120"/>
                  <a:pt x="1830" y="0"/>
                  <a:pt x="2340" y="240"/>
                </a:cubicBezTo>
                <a:cubicBezTo>
                  <a:pt x="2850" y="480"/>
                  <a:pt x="2910" y="1470"/>
                  <a:pt x="3060" y="1680"/>
                </a:cubicBezTo>
                <a:cubicBezTo>
                  <a:pt x="3210" y="1890"/>
                  <a:pt x="3210" y="1620"/>
                  <a:pt x="3240" y="1500"/>
                </a:cubicBezTo>
                <a:cubicBezTo>
                  <a:pt x="3270" y="1380"/>
                  <a:pt x="3150" y="1080"/>
                  <a:pt x="3240" y="960"/>
                </a:cubicBezTo>
                <a:cubicBezTo>
                  <a:pt x="3330" y="840"/>
                  <a:pt x="3690" y="810"/>
                  <a:pt x="3780" y="78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962400" y="3429000"/>
            <a:ext cx="1447800" cy="1143000"/>
          </a:xfrm>
          <a:prstGeom prst="ellipse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rect">
              <a:fillToRect l="100000" b="100000"/>
            </a:path>
          </a:gra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4114800" y="1989138"/>
            <a:ext cx="1247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100" b="1">
                <a:solidFill>
                  <a:srgbClr val="FFFFFF"/>
                </a:solidFill>
                <a:latin typeface="Arial Narrow" pitchFamily="34" charset="0"/>
                <a:ea typeface="SimSun" pitchFamily="2" charset="-122"/>
              </a:rPr>
              <a:t>RNA polymerase</a:t>
            </a:r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959225" y="2547938"/>
            <a:ext cx="1600200" cy="742950"/>
            <a:chOff x="2494" y="1696"/>
            <a:chExt cx="1008" cy="468"/>
          </a:xfrm>
        </p:grpSpPr>
        <p:sp>
          <p:nvSpPr>
            <p:cNvPr id="26633" name="AutoShape 9"/>
            <p:cNvSpPr>
              <a:spLocks noChangeArrowheads="1"/>
            </p:cNvSpPr>
            <p:nvPr/>
          </p:nvSpPr>
          <p:spPr bwMode="auto">
            <a:xfrm>
              <a:off x="2494" y="1696"/>
              <a:ext cx="1008" cy="468"/>
            </a:xfrm>
            <a:prstGeom prst="down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00080">
                    <a:gamma/>
                    <a:shade val="46275"/>
                    <a:invGamma/>
                  </a:srgbClr>
                </a:gs>
                <a:gs pos="100000">
                  <a:srgbClr val="80008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793" name="Text Box 10"/>
            <p:cNvSpPr txBox="1">
              <a:spLocks noChangeArrowheads="1"/>
            </p:cNvSpPr>
            <p:nvPr/>
          </p:nvSpPr>
          <p:spPr bwMode="auto">
            <a:xfrm>
              <a:off x="2726" y="1714"/>
              <a:ext cx="602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disassembly</a:t>
              </a:r>
              <a:endParaRPr lang="en-US"/>
            </a:p>
          </p:txBody>
        </p:sp>
      </p:grp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4991100" y="3924300"/>
            <a:ext cx="1247775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 flipV="1">
            <a:off x="5027613" y="1770063"/>
            <a:ext cx="12573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Text Box 13"/>
          <p:cNvSpPr txBox="1">
            <a:spLocks noChangeArrowheads="1"/>
          </p:cNvSpPr>
          <p:nvPr/>
        </p:nvSpPr>
        <p:spPr bwMode="auto">
          <a:xfrm>
            <a:off x="2082800" y="1074738"/>
            <a:ext cx="6794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mRNA</a:t>
            </a:r>
            <a:endParaRPr lang="en-US" sz="1600"/>
          </a:p>
        </p:txBody>
      </p:sp>
      <p:sp>
        <p:nvSpPr>
          <p:cNvPr id="32780" name="Line 15"/>
          <p:cNvSpPr>
            <a:spLocks noChangeShapeType="1"/>
          </p:cNvSpPr>
          <p:nvPr/>
        </p:nvSpPr>
        <p:spPr bwMode="auto">
          <a:xfrm>
            <a:off x="2133600" y="1812925"/>
            <a:ext cx="2286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6"/>
          <p:cNvSpPr>
            <a:spLocks noChangeShapeType="1"/>
          </p:cNvSpPr>
          <p:nvPr/>
        </p:nvSpPr>
        <p:spPr bwMode="auto">
          <a:xfrm>
            <a:off x="1905000" y="3921125"/>
            <a:ext cx="22860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1905000" y="3667125"/>
            <a:ext cx="2382838" cy="1008063"/>
          </a:xfrm>
          <a:custGeom>
            <a:avLst/>
            <a:gdLst>
              <a:gd name="T0" fmla="*/ 0 w 3780"/>
              <a:gd name="T1" fmla="*/ 2147483647 h 1890"/>
              <a:gd name="T2" fmla="*/ 2147483647 w 3780"/>
              <a:gd name="T3" fmla="*/ 2147483647 h 1890"/>
              <a:gd name="T4" fmla="*/ 2147483647 w 3780"/>
              <a:gd name="T5" fmla="*/ 2147483647 h 1890"/>
              <a:gd name="T6" fmla="*/ 2147483647 w 3780"/>
              <a:gd name="T7" fmla="*/ 2147483647 h 1890"/>
              <a:gd name="T8" fmla="*/ 2147483647 w 3780"/>
              <a:gd name="T9" fmla="*/ 2147483647 h 1890"/>
              <a:gd name="T10" fmla="*/ 2147483647 w 3780"/>
              <a:gd name="T11" fmla="*/ 2147483647 h 189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80"/>
              <a:gd name="T19" fmla="*/ 0 h 1890"/>
              <a:gd name="T20" fmla="*/ 3780 w 3780"/>
              <a:gd name="T21" fmla="*/ 1890 h 189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80" h="1890">
                <a:moveTo>
                  <a:pt x="0" y="240"/>
                </a:moveTo>
                <a:cubicBezTo>
                  <a:pt x="915" y="120"/>
                  <a:pt x="1830" y="0"/>
                  <a:pt x="2340" y="240"/>
                </a:cubicBezTo>
                <a:cubicBezTo>
                  <a:pt x="2850" y="480"/>
                  <a:pt x="2910" y="1470"/>
                  <a:pt x="3060" y="1680"/>
                </a:cubicBezTo>
                <a:cubicBezTo>
                  <a:pt x="3210" y="1890"/>
                  <a:pt x="3210" y="1620"/>
                  <a:pt x="3240" y="1500"/>
                </a:cubicBezTo>
                <a:cubicBezTo>
                  <a:pt x="3270" y="1380"/>
                  <a:pt x="3150" y="1080"/>
                  <a:pt x="3240" y="960"/>
                </a:cubicBezTo>
                <a:cubicBezTo>
                  <a:pt x="3330" y="840"/>
                  <a:pt x="3690" y="810"/>
                  <a:pt x="3780" y="780"/>
                </a:cubicBez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Text Box 20"/>
          <p:cNvSpPr txBox="1">
            <a:spLocks noChangeArrowheads="1"/>
          </p:cNvSpPr>
          <p:nvPr/>
        </p:nvSpPr>
        <p:spPr bwMode="auto">
          <a:xfrm>
            <a:off x="4189413" y="3657600"/>
            <a:ext cx="1068387" cy="304800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chemeClr val="bg1"/>
                </a:solidFill>
                <a:latin typeface="Arial Narrow" pitchFamily="34" charset="0"/>
                <a:ea typeface="SimSun" pitchFamily="2" charset="-122"/>
              </a:rPr>
              <a:t>AAAAAAA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2784" name="Text Box 22"/>
          <p:cNvSpPr txBox="1">
            <a:spLocks noChangeArrowheads="1"/>
          </p:cNvSpPr>
          <p:nvPr/>
        </p:nvSpPr>
        <p:spPr bwMode="auto">
          <a:xfrm>
            <a:off x="1524000" y="4114800"/>
            <a:ext cx="19431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rgbClr val="000000"/>
                </a:solidFill>
                <a:latin typeface="Arial Narrow" pitchFamily="34" charset="0"/>
                <a:ea typeface="SimSun" pitchFamily="2" charset="-122"/>
              </a:rPr>
              <a:t>DNA template strand</a:t>
            </a:r>
            <a:endParaRPr lang="en-US" sz="1600" b="1"/>
          </a:p>
        </p:txBody>
      </p:sp>
      <p:sp>
        <p:nvSpPr>
          <p:cNvPr id="32785" name="Text Box 23"/>
          <p:cNvSpPr txBox="1">
            <a:spLocks noChangeArrowheads="1"/>
          </p:cNvSpPr>
          <p:nvPr/>
        </p:nvSpPr>
        <p:spPr bwMode="auto">
          <a:xfrm>
            <a:off x="1447800" y="1916113"/>
            <a:ext cx="182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rgbClr val="000000"/>
                </a:solidFill>
                <a:latin typeface="Arial Narrow" pitchFamily="34" charset="0"/>
                <a:ea typeface="SimSun" pitchFamily="2" charset="-122"/>
              </a:rPr>
              <a:t>DNA template strand</a:t>
            </a:r>
            <a:endParaRPr lang="en-US" sz="1600" b="1"/>
          </a:p>
        </p:txBody>
      </p:sp>
      <p:sp>
        <p:nvSpPr>
          <p:cNvPr id="32786" name="Text Box 25"/>
          <p:cNvSpPr txBox="1">
            <a:spLocks noChangeArrowheads="1"/>
          </p:cNvSpPr>
          <p:nvPr/>
        </p:nvSpPr>
        <p:spPr bwMode="auto">
          <a:xfrm>
            <a:off x="4114800" y="1524000"/>
            <a:ext cx="1143000" cy="3810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chemeClr val="bg1"/>
                </a:solidFill>
                <a:latin typeface="Arial Narrow" pitchFamily="34" charset="0"/>
                <a:ea typeface="SimSun" pitchFamily="2" charset="-122"/>
              </a:rPr>
              <a:t>AAAAAAA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787" name="Text Box 24"/>
          <p:cNvSpPr txBox="1">
            <a:spLocks noChangeArrowheads="1"/>
          </p:cNvSpPr>
          <p:nvPr/>
        </p:nvSpPr>
        <p:spPr bwMode="auto">
          <a:xfrm>
            <a:off x="4089400" y="1757363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UUUUUUU</a:t>
            </a:r>
            <a:endParaRPr lang="en-US" sz="1600"/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4197350" y="3873500"/>
            <a:ext cx="10604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solidFill>
                  <a:srgbClr val="FF0000"/>
                </a:solidFill>
                <a:latin typeface="Arial Narrow" pitchFamily="34" charset="0"/>
                <a:ea typeface="SimSun" pitchFamily="2" charset="-122"/>
              </a:rPr>
              <a:t>UUUUUUU</a:t>
            </a:r>
            <a:endParaRPr 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1" dur="2000" fill="hold"/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3" dur="2000" fill="hold"/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66667E-6 L 0.28333 0.17777 " pathEditMode="relative" ptsTypes="AA">
                                      <p:cBhvr>
                                        <p:cTn id="17" dur="2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animBg="1"/>
      <p:bldP spid="26642" grpId="0" animBg="1"/>
      <p:bldP spid="266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215900"/>
            <a:ext cx="8915400" cy="9271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3.7 How Does the Cell Know Which Genes to Turn On? </a:t>
            </a:r>
            <a:endParaRPr lang="en-US" sz="3200" b="1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9831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Although each gene has a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promoter</a:t>
            </a:r>
            <a:r>
              <a:rPr lang="en-US" altLang="zh-CN" sz="2400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and a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terminator</a:t>
            </a:r>
            <a:r>
              <a:rPr lang="en-US" altLang="zh-CN" sz="2400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for starting and finishing the synthesis of messenger RNA, this still does not tell us when to turn on a gene. </a:t>
            </a:r>
          </a:p>
          <a:p>
            <a:pPr eaLnBrk="1" hangingPunct="1"/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Some genes are switched ON all the time. They are sometimes known 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housekeeping genes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they are said to be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expressed constitutively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Most of them have both their -10 and -35 promoter region sequences very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close or identical to consensus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 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562ECC-B1A4-4FAA-A0A8-9D1B91D4055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305800" cy="5364163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They are always 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recognised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by the sigma subunit of RNA polymerase and are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switched ON automatically under all conditions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 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Genes which are only needed under certain conditions usually have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poor recognition sequences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in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-10 and -35 regions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of their promoters. </a:t>
            </a:r>
          </a:p>
          <a:p>
            <a:pPr eaLnBrk="1" hangingPunct="1">
              <a:buFontTx/>
              <a:buNone/>
            </a:pPr>
            <a:endParaRPr lang="en-US" altLang="zh-CN" sz="12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that cases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promoter sequence is not 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recognised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by the sigma subunit unless another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accessory protein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is there to help. </a:t>
            </a: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- gene activator protein.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Different for different genes. 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91CFDE-8CBA-457B-947D-13D3A15F08F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A10AC7-FA76-4247-91D4-6D7EE01091D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7892" name="Rectangle 37"/>
          <p:cNvSpPr>
            <a:spLocks noChangeArrowheads="1"/>
          </p:cNvSpPr>
          <p:nvPr/>
        </p:nvSpPr>
        <p:spPr bwMode="auto">
          <a:xfrm>
            <a:off x="2185988" y="3848100"/>
            <a:ext cx="3086100" cy="228600"/>
          </a:xfrm>
          <a:prstGeom prst="rect">
            <a:avLst/>
          </a:prstGeom>
          <a:gradFill rotWithShape="0">
            <a:gsLst>
              <a:gs pos="0">
                <a:srgbClr val="5E765E"/>
              </a:gs>
              <a:gs pos="50000">
                <a:srgbClr val="CCFFCC"/>
              </a:gs>
              <a:gs pos="100000">
                <a:srgbClr val="5E765E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Rectangle 38"/>
          <p:cNvSpPr>
            <a:spLocks noChangeArrowheads="1"/>
          </p:cNvSpPr>
          <p:nvPr/>
        </p:nvSpPr>
        <p:spPr bwMode="auto">
          <a:xfrm>
            <a:off x="5272088" y="3848100"/>
            <a:ext cx="1257300" cy="228600"/>
          </a:xfrm>
          <a:prstGeom prst="rect">
            <a:avLst/>
          </a:prstGeom>
          <a:gradFill rotWithShape="0">
            <a:gsLst>
              <a:gs pos="0">
                <a:srgbClr val="762F00"/>
              </a:gs>
              <a:gs pos="50000">
                <a:srgbClr val="FF6600"/>
              </a:gs>
              <a:gs pos="100000">
                <a:srgbClr val="762F00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7" name="Oval 39"/>
          <p:cNvSpPr>
            <a:spLocks noChangeArrowheads="1"/>
          </p:cNvSpPr>
          <p:nvPr/>
        </p:nvSpPr>
        <p:spPr bwMode="auto">
          <a:xfrm>
            <a:off x="2871788" y="2095500"/>
            <a:ext cx="685800" cy="571500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897" name="Text Box 40"/>
          <p:cNvSpPr txBox="1">
            <a:spLocks noChangeArrowheads="1"/>
          </p:cNvSpPr>
          <p:nvPr/>
        </p:nvSpPr>
        <p:spPr bwMode="auto">
          <a:xfrm>
            <a:off x="6376988" y="3033713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200">
                <a:latin typeface="Arial Narrow" pitchFamily="34" charset="0"/>
                <a:ea typeface="SimSun" pitchFamily="2" charset="-122"/>
              </a:rPr>
              <a:t>Genes to be </a:t>
            </a:r>
          </a:p>
          <a:p>
            <a:r>
              <a:rPr lang="en-US" altLang="zh-CN" sz="1200">
                <a:latin typeface="Arial Narrow" pitchFamily="34" charset="0"/>
                <a:ea typeface="SimSun" pitchFamily="2" charset="-122"/>
              </a:rPr>
              <a:t>transcribed</a:t>
            </a:r>
            <a:endParaRPr lang="en-US"/>
          </a:p>
        </p:txBody>
      </p:sp>
      <p:sp>
        <p:nvSpPr>
          <p:cNvPr id="37898" name="Line 41"/>
          <p:cNvSpPr>
            <a:spLocks noChangeShapeType="1"/>
          </p:cNvSpPr>
          <p:nvPr/>
        </p:nvSpPr>
        <p:spPr bwMode="auto">
          <a:xfrm flipH="1">
            <a:off x="6148388" y="3429000"/>
            <a:ext cx="342900" cy="3794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4876800" y="1676400"/>
            <a:ext cx="1676400" cy="1028700"/>
            <a:chOff x="3312" y="960"/>
            <a:chExt cx="936" cy="648"/>
          </a:xfrm>
        </p:grpSpPr>
        <p:sp>
          <p:nvSpPr>
            <p:cNvPr id="32811" name="Oval 43"/>
            <p:cNvSpPr>
              <a:spLocks noChangeArrowheads="1"/>
            </p:cNvSpPr>
            <p:nvPr/>
          </p:nvSpPr>
          <p:spPr bwMode="auto">
            <a:xfrm>
              <a:off x="3312" y="960"/>
              <a:ext cx="936" cy="648"/>
            </a:xfrm>
            <a:prstGeom prst="ellipse">
              <a:avLst/>
            </a:prstGeom>
            <a:gradFill flip="none" rotWithShape="1">
              <a:gsLst>
                <a:gs pos="0">
                  <a:srgbClr val="FF0066">
                    <a:shade val="30000"/>
                    <a:satMod val="115000"/>
                  </a:srgbClr>
                </a:gs>
                <a:gs pos="50000">
                  <a:srgbClr val="FF0066">
                    <a:shade val="67500"/>
                    <a:satMod val="115000"/>
                  </a:srgbClr>
                </a:gs>
                <a:gs pos="100000">
                  <a:srgbClr val="FF0066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906" name="Text Box 44"/>
            <p:cNvSpPr txBox="1">
              <a:spLocks noChangeArrowheads="1"/>
            </p:cNvSpPr>
            <p:nvPr/>
          </p:nvSpPr>
          <p:spPr bwMode="auto">
            <a:xfrm>
              <a:off x="3525" y="1104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400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RNA polymerase</a:t>
              </a:r>
              <a:endParaRPr lang="en-US" sz="1400"/>
            </a:p>
          </p:txBody>
        </p:sp>
      </p:grpSp>
      <p:sp>
        <p:nvSpPr>
          <p:cNvPr id="32813" name="Text Box 45"/>
          <p:cNvSpPr txBox="1">
            <a:spLocks noChangeArrowheads="1"/>
          </p:cNvSpPr>
          <p:nvPr/>
        </p:nvSpPr>
        <p:spPr bwMode="auto">
          <a:xfrm>
            <a:off x="695325" y="1204913"/>
            <a:ext cx="182880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>
                <a:latin typeface="Arial Narrow" pitchFamily="34" charset="0"/>
                <a:ea typeface="SimSun" pitchFamily="2" charset="-122"/>
              </a:rPr>
              <a:t>Activator protein binds first then helps RNA polymerase bind</a:t>
            </a:r>
            <a:endParaRPr lang="en-US" sz="1600"/>
          </a:p>
        </p:txBody>
      </p:sp>
      <p:sp>
        <p:nvSpPr>
          <p:cNvPr id="37901" name="Text Box 47"/>
          <p:cNvSpPr txBox="1">
            <a:spLocks noChangeArrowheads="1"/>
          </p:cNvSpPr>
          <p:nvPr/>
        </p:nvSpPr>
        <p:spPr bwMode="auto">
          <a:xfrm>
            <a:off x="3773488" y="422433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latin typeface="Arial Narrow" pitchFamily="34" charset="0"/>
                <a:ea typeface="SimSun" pitchFamily="2" charset="-122"/>
              </a:rPr>
              <a:t>-35        -10          +1</a:t>
            </a:r>
            <a:endParaRPr lang="en-US"/>
          </a:p>
        </p:txBody>
      </p:sp>
      <p:sp>
        <p:nvSpPr>
          <p:cNvPr id="32816" name="AutoShape 48"/>
          <p:cNvSpPr>
            <a:spLocks noChangeArrowheads="1"/>
          </p:cNvSpPr>
          <p:nvPr/>
        </p:nvSpPr>
        <p:spPr bwMode="auto">
          <a:xfrm rot="2434520">
            <a:off x="2071688" y="1890713"/>
            <a:ext cx="838200" cy="533400"/>
          </a:xfrm>
          <a:prstGeom prst="rightArrow">
            <a:avLst>
              <a:gd name="adj1" fmla="val 50000"/>
              <a:gd name="adj2" fmla="val 39286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2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2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025 0.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13333 0.23333 " pathEditMode="relative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58 0.23704 L 0.06042 0.237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13" grpId="0"/>
      <p:bldP spid="32813" grpId="1"/>
      <p:bldP spid="32816" grpId="0" animBg="1"/>
      <p:bldP spid="3281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Each activator protein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may 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recognise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one or more genes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A group of genes which are all </a:t>
            </a:r>
            <a:r>
              <a:rPr lang="en-US" altLang="zh-CN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recognised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by the same activator protein will be expressed together under similar conditions, even if the genes are at different places on the DNA.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8D68A2-43FD-40E4-92C8-CBF125A5B90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1000" y="762000"/>
            <a:ext cx="838200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Higher organisms have many genes which are often expressed differently in different tissues. </a:t>
            </a: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As a result, eukaryotic genes are often controlled by multiple activator proteins also known 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transcription factors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marL="0" indent="0" eaLnBrk="1" hangingPunct="1">
              <a:buFontTx/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So for now we'll stick to bacterial genes as examples! 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828800"/>
            <a:ext cx="3479800" cy="2783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0800" y="4191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nursingcrib.com</a:t>
            </a:r>
            <a:r>
              <a:rPr lang="en-US" sz="800" dirty="0"/>
              <a:t>/anatomy-and-physiology/anatomy-and-physiology-tissues/</a:t>
            </a:r>
          </a:p>
        </p:txBody>
      </p:sp>
    </p:spTree>
    <p:extLst>
      <p:ext uri="{BB962C8B-B14F-4D97-AF65-F5344CB8AC3E}">
        <p14:creationId xmlns:p14="http://schemas.microsoft.com/office/powerpoint/2010/main" val="2763833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391400" cy="7620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2800" b="1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What Activates the Activator? </a:t>
            </a:r>
            <a:endParaRPr lang="en-US" sz="280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41437"/>
            <a:ext cx="8229600" cy="4525963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living cells, especially in more complex higher organisms, there may indeed be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 series of regulators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, each regulating the next. </a:t>
            </a:r>
          </a:p>
          <a:p>
            <a:pPr marL="0" indent="0" eaLnBrk="1" hangingPunct="1"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Ultimately, however, the cell must respond to some outside influence. 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D7BF6B-7780-40E3-8925-2DC0EB1D118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304800"/>
            <a:ext cx="4495800" cy="6858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</a:rPr>
              <a:t>3.8 Activator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As a simple example of an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activator</a:t>
            </a:r>
            <a:r>
              <a:rPr lang="en-US" altLang="zh-CN" sz="2400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,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let's consider the use of </a:t>
            </a:r>
            <a:r>
              <a:rPr lang="en-US" altLang="zh-CN" sz="24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maltose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 </a:t>
            </a:r>
            <a:r>
              <a:rPr lang="en-US" altLang="zh-CN" sz="2400" i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E. coli</a:t>
            </a:r>
            <a:r>
              <a:rPr lang="en-US" altLang="zh-CN" sz="24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. </a:t>
            </a:r>
          </a:p>
          <a:p>
            <a:pPr marL="0" indent="0" eaLnBrk="1" hangingPunct="1">
              <a:lnSpc>
                <a:spcPct val="105000"/>
              </a:lnSpc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Maltose is a sugar made originally from the starch in malt. </a:t>
            </a:r>
            <a:r>
              <a:rPr lang="en-US" altLang="zh-CN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E. coli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can grow using this sugar to satisfy all of its needs for energy. </a:t>
            </a:r>
          </a:p>
          <a:p>
            <a:pPr eaLnBrk="1" hangingPunct="1"/>
            <a:endParaRPr lang="en-US" sz="2400" dirty="0"/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42DD4B-C834-4465-881E-E09607AF536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4338" name="Picture 2" descr="http://themedicalbiochemistrypage.org/images/malto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495800"/>
            <a:ext cx="2857500" cy="16192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38400" y="6096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Maltose?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6781800" cy="6858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entury Gothic" pitchFamily="34" charset="0"/>
              </a:rPr>
              <a:t>3.8.1 </a:t>
            </a:r>
            <a:r>
              <a:rPr lang="en-US" sz="2800" b="1" dirty="0" err="1">
                <a:solidFill>
                  <a:srgbClr val="000000"/>
                </a:solidFill>
                <a:latin typeface="Century Gothic" pitchFamily="34" charset="0"/>
              </a:rPr>
              <a:t>MalT</a:t>
            </a:r>
            <a:r>
              <a:rPr lang="en-US" sz="2800" b="1" dirty="0">
                <a:solidFill>
                  <a:srgbClr val="000000"/>
                </a:solidFill>
                <a:latin typeface="Century Gothic" pitchFamily="34" charset="0"/>
              </a:rPr>
              <a:t> Activator Protein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458200" cy="52578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An activator protein (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MalT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)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, detects maltose by binding to it. The 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MalT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protein changes shape when it binds maltose. </a:t>
            </a: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The original "empty" form of </a:t>
            </a:r>
            <a:r>
              <a:rPr lang="en-US" altLang="zh-CN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MalT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cannot bind to DNA. </a:t>
            </a: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active form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(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MalT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+ maltose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) can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bind to DNA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and it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finds the genes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needed for growth on maltose and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activates them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So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the genes intended for using maltose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are only expressed when this particular sugar is available. </a:t>
            </a: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 same general principle applies to most nutrients although the details of the regulation often vary from case to case.  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341873-5435-4BA0-AFC6-8411CC5746E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AEEABA-49EE-444A-86D7-0CEA70E8C1B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3124200" y="457200"/>
            <a:ext cx="381000" cy="381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2819400" y="990600"/>
            <a:ext cx="381000" cy="381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352800" y="1447800"/>
            <a:ext cx="2362670" cy="2057400"/>
            <a:chOff x="2112" y="1058"/>
            <a:chExt cx="1346" cy="672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35852" name="AutoShape 12"/>
            <p:cNvSpPr>
              <a:spLocks noChangeArrowheads="1"/>
            </p:cNvSpPr>
            <p:nvPr/>
          </p:nvSpPr>
          <p:spPr bwMode="auto">
            <a:xfrm>
              <a:off x="2112" y="1058"/>
              <a:ext cx="1346" cy="67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miter lim="800000"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Text Box 13"/>
            <p:cNvSpPr txBox="1">
              <a:spLocks noChangeArrowheads="1"/>
            </p:cNvSpPr>
            <p:nvPr/>
          </p:nvSpPr>
          <p:spPr bwMode="auto">
            <a:xfrm>
              <a:off x="2416" y="1218"/>
              <a:ext cx="840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r>
                <a:rPr lang="en-US" altLang="zh-CN" sz="1600" b="1" dirty="0" err="1">
                  <a:solidFill>
                    <a:schemeClr val="bg1"/>
                  </a:solidFill>
                  <a:latin typeface="Arial Narrow" pitchFamily="34" charset="0"/>
                  <a:ea typeface="SimSun" pitchFamily="2" charset="-122"/>
                </a:rPr>
                <a:t>MalT</a:t>
              </a:r>
              <a:r>
                <a:rPr lang="en-US" altLang="zh-CN" sz="1600" b="1" dirty="0">
                  <a:solidFill>
                    <a:schemeClr val="bg1"/>
                  </a:solidFill>
                  <a:latin typeface="Arial Narrow" pitchFamily="34" charset="0"/>
                  <a:ea typeface="SimSun" pitchFamily="2" charset="-122"/>
                </a:rPr>
                <a:t> binds </a:t>
              </a:r>
            </a:p>
            <a:p>
              <a:pPr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Arial Narrow" pitchFamily="34" charset="0"/>
                  <a:ea typeface="SimSun" pitchFamily="2" charset="-122"/>
                </a:rPr>
                <a:t>Maltose and changes shape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995" name="Rectangle 14"/>
          <p:cNvSpPr>
            <a:spLocks noChangeArrowheads="1"/>
          </p:cNvSpPr>
          <p:nvPr/>
        </p:nvSpPr>
        <p:spPr bwMode="auto">
          <a:xfrm>
            <a:off x="1219200" y="4038600"/>
            <a:ext cx="7391400" cy="457200"/>
          </a:xfrm>
          <a:prstGeom prst="rect">
            <a:avLst/>
          </a:prstGeom>
          <a:gradFill rotWithShape="0">
            <a:gsLst>
              <a:gs pos="0">
                <a:srgbClr val="5E765E"/>
              </a:gs>
              <a:gs pos="50000">
                <a:srgbClr val="CCFFCC"/>
              </a:gs>
              <a:gs pos="100000">
                <a:srgbClr val="5E765E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  <a:effectLst>
            <a:prstShdw prst="shdw17" dist="17961" dir="2700000">
              <a:srgbClr val="7A997A"/>
            </a:prstShdw>
          </a:effectLst>
        </p:spPr>
        <p:txBody>
          <a:bodyPr/>
          <a:lstStyle/>
          <a:p>
            <a:endParaRPr lang="en-US"/>
          </a:p>
        </p:txBody>
      </p:sp>
      <p:sp>
        <p:nvSpPr>
          <p:cNvPr id="41996" name="Rectangle 19"/>
          <p:cNvSpPr>
            <a:spLocks noChangeArrowheads="1"/>
          </p:cNvSpPr>
          <p:nvPr/>
        </p:nvSpPr>
        <p:spPr bwMode="auto">
          <a:xfrm>
            <a:off x="4953000" y="4038600"/>
            <a:ext cx="3581400" cy="457200"/>
          </a:xfrm>
          <a:prstGeom prst="rect">
            <a:avLst/>
          </a:prstGeom>
          <a:gradFill rotWithShape="0">
            <a:gsLst>
              <a:gs pos="0">
                <a:srgbClr val="3B003B"/>
              </a:gs>
              <a:gs pos="5000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Text Box 20"/>
          <p:cNvSpPr txBox="1">
            <a:spLocks noChangeArrowheads="1"/>
          </p:cNvSpPr>
          <p:nvPr/>
        </p:nvSpPr>
        <p:spPr bwMode="auto">
          <a:xfrm>
            <a:off x="3581400" y="4495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200">
                <a:latin typeface="Berlin Sans FB Demi" pitchFamily="34" charset="0"/>
                <a:ea typeface="SimSun" pitchFamily="2" charset="-122"/>
              </a:rPr>
              <a:t>-35       -10           +1</a:t>
            </a:r>
            <a:endParaRPr lang="en-US" sz="1200">
              <a:latin typeface="Berlin Sans FB Demi" pitchFamily="34" charset="0"/>
            </a:endParaRPr>
          </a:p>
        </p:txBody>
      </p:sp>
      <p:sp>
        <p:nvSpPr>
          <p:cNvPr id="41998" name="Text Box 21"/>
          <p:cNvSpPr txBox="1">
            <a:spLocks noChangeArrowheads="1"/>
          </p:cNvSpPr>
          <p:nvPr/>
        </p:nvSpPr>
        <p:spPr bwMode="auto">
          <a:xfrm>
            <a:off x="6400800" y="4114800"/>
            <a:ext cx="1066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2000" b="1">
                <a:solidFill>
                  <a:srgbClr val="FFFF00"/>
                </a:solidFill>
                <a:latin typeface="Berlin Sans FB Demi" pitchFamily="34" charset="0"/>
                <a:ea typeface="SimSun" pitchFamily="2" charset="-122"/>
              </a:rPr>
              <a:t>GENE</a:t>
            </a:r>
            <a:endParaRPr lang="en-US" sz="2000">
              <a:latin typeface="Berlin Sans FB Demi" pitchFamily="34" charset="0"/>
            </a:endParaRPr>
          </a:p>
        </p:txBody>
      </p:sp>
      <p:sp>
        <p:nvSpPr>
          <p:cNvPr id="41999" name="Text Box 22"/>
          <p:cNvSpPr txBox="1">
            <a:spLocks noChangeArrowheads="1"/>
          </p:cNvSpPr>
          <p:nvPr/>
        </p:nvSpPr>
        <p:spPr bwMode="auto">
          <a:xfrm>
            <a:off x="3505200" y="4114800"/>
            <a:ext cx="152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b="1">
                <a:latin typeface="Berlin Sans FB Demi" pitchFamily="34" charset="0"/>
                <a:ea typeface="SimSun" pitchFamily="2" charset="-122"/>
              </a:rPr>
              <a:t>PROMOTER</a:t>
            </a:r>
            <a:endParaRPr lang="en-US">
              <a:latin typeface="Berlin Sans FB Demi" pitchFamily="34" charset="0"/>
            </a:endParaRPr>
          </a:p>
        </p:txBody>
      </p:sp>
      <p:sp>
        <p:nvSpPr>
          <p:cNvPr id="42000" name="Text Box 23"/>
          <p:cNvSpPr txBox="1">
            <a:spLocks noChangeArrowheads="1"/>
          </p:cNvSpPr>
          <p:nvPr/>
        </p:nvSpPr>
        <p:spPr bwMode="auto">
          <a:xfrm>
            <a:off x="2362200" y="4114800"/>
            <a:ext cx="12065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latin typeface="Berlin Sans FB Demi" pitchFamily="34" charset="0"/>
                <a:ea typeface="SimSun" pitchFamily="2" charset="-122"/>
              </a:rPr>
              <a:t>MalT site </a:t>
            </a:r>
            <a:endParaRPr lang="en-US" sz="1600">
              <a:latin typeface="Berlin Sans FB Demi" pitchFamily="34" charset="0"/>
            </a:endParaRPr>
          </a:p>
        </p:txBody>
      </p:sp>
      <p:sp>
        <p:nvSpPr>
          <p:cNvPr id="42001" name="Text Box 24"/>
          <p:cNvSpPr txBox="1">
            <a:spLocks noChangeArrowheads="1"/>
          </p:cNvSpPr>
          <p:nvPr/>
        </p:nvSpPr>
        <p:spPr bwMode="auto">
          <a:xfrm>
            <a:off x="3409950" y="15240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100" b="1">
                <a:latin typeface="Arial Narrow" pitchFamily="34" charset="0"/>
                <a:ea typeface="SimSun" pitchFamily="2" charset="-122"/>
              </a:rPr>
              <a:t>Maltose</a:t>
            </a:r>
            <a:endParaRPr 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752600" y="1800225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1295400" y="1524000"/>
            <a:ext cx="1600200" cy="1418897"/>
          </a:xfrm>
          <a:prstGeom prst="ellipse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05000" y="1447800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007" name="Line 25"/>
          <p:cNvSpPr>
            <a:spLocks noChangeShapeType="1"/>
          </p:cNvSpPr>
          <p:nvPr/>
        </p:nvSpPr>
        <p:spPr bwMode="auto">
          <a:xfrm flipH="1" flipV="1">
            <a:off x="3352800" y="1219200"/>
            <a:ext cx="114300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0" y="1524000"/>
            <a:ext cx="1600200" cy="1571625"/>
            <a:chOff x="2976" y="1122"/>
            <a:chExt cx="648" cy="576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5856" name="AutoShape 16"/>
            <p:cNvSpPr>
              <a:spLocks noChangeArrowheads="1"/>
            </p:cNvSpPr>
            <p:nvPr/>
          </p:nvSpPr>
          <p:spPr bwMode="auto">
            <a:xfrm>
              <a:off x="2976" y="1122"/>
              <a:ext cx="648" cy="576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857" name="Rectangle 17"/>
            <p:cNvSpPr>
              <a:spLocks noChangeArrowheads="1"/>
            </p:cNvSpPr>
            <p:nvPr/>
          </p:nvSpPr>
          <p:spPr bwMode="auto">
            <a:xfrm>
              <a:off x="3228" y="1122"/>
              <a:ext cx="144" cy="144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2312126" y="481148"/>
            <a:ext cx="381000" cy="381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4953000" y="4800600"/>
            <a:ext cx="3581400" cy="304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410200" y="4876800"/>
            <a:ext cx="1981200" cy="1295400"/>
            <a:chOff x="3408" y="3264"/>
            <a:chExt cx="799" cy="353"/>
          </a:xfrm>
          <a:solidFill>
            <a:srgbClr val="0070C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5867" name="Oval 27"/>
            <p:cNvSpPr>
              <a:spLocks noChangeArrowheads="1"/>
            </p:cNvSpPr>
            <p:nvPr/>
          </p:nvSpPr>
          <p:spPr bwMode="auto">
            <a:xfrm>
              <a:off x="3408" y="3264"/>
              <a:ext cx="799" cy="3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3456" y="3360"/>
              <a:ext cx="726" cy="14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 algn="ctr"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Berlin Sans FB Demi" pitchFamily="34" charset="0"/>
                  <a:ea typeface="SimSun" pitchFamily="2" charset="-122"/>
                </a:rPr>
                <a:t>RNA polymerase</a:t>
              </a:r>
              <a:endParaRPr lang="en-US" dirty="0">
                <a:solidFill>
                  <a:schemeClr val="bg1"/>
                </a:solidFill>
                <a:latin typeface="Berlin Sans FB Demi" pitchFamily="34" charset="0"/>
              </a:endParaRPr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572000" y="47244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5’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8534400" y="50292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3’</a:t>
            </a: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6324600" y="4748213"/>
            <a:ext cx="1066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rgbClr val="FFFF00"/>
                </a:solidFill>
                <a:latin typeface="Berlin Sans FB Demi" pitchFamily="34" charset="0"/>
                <a:ea typeface="SimSun" pitchFamily="2" charset="-122"/>
              </a:rPr>
              <a:t>mRNA</a:t>
            </a:r>
            <a:endParaRPr lang="en-US" sz="2000"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C -0.00816 -0.01366 -0.01615 -0.02639 -0.02066 -0.03148 C -0.02535 -0.03657 -0.02518 -0.03148 -0.02813 -0.03148 C -0.03108 -0.03148 -0.03559 -0.03565 -0.0382 -0.03148 C -0.04115 -0.02755 -0.04358 -0.01829 -0.0448 -0.00648 C -0.04584 0.00509 -0.04532 0.02176 -0.0448 0.03773 C -0.04445 0.05347 -0.04289 0.07176 -0.04202 0.0875 C -0.04132 0.10324 -0.04063 0.12199 -0.04011 0.13218 " pathEditMode="relative" rAng="0" ptsTypes="aaaaaaaA">
                                      <p:cBhvr>
                                        <p:cTn id="6" dur="2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" y="4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xit" presetSubtype="16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44584 0.24097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0" y="1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19427 -0.1518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-0.15186 L 0.225 -0.15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  <p:bldP spid="35844" grpId="1"/>
      <p:bldP spid="29" grpId="0" animBg="1"/>
      <p:bldP spid="29" grpId="1" animBg="1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1000" y="914400"/>
            <a:ext cx="8229600" cy="571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Genetic information can be carried by two kinds of molecules,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DNA and RNA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The working copies of genes are made of</a:t>
            </a:r>
            <a:r>
              <a:rPr lang="en-US" altLang="zh-CN" sz="2400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RNA.</a:t>
            </a:r>
          </a:p>
          <a:p>
            <a:pPr marL="0" indent="0" eaLnBrk="1" hangingPunct="1">
              <a:buNone/>
            </a:pPr>
            <a:endParaRPr lang="en-US" altLang="zh-CN" sz="2400" b="1" dirty="0">
              <a:solidFill>
                <a:srgbClr val="3333FF"/>
              </a:solidFill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	Do you know?: DNA and RNA have very similar 			chemical structures.</a:t>
            </a:r>
          </a:p>
          <a:p>
            <a:pPr marL="0" indent="0" eaLnBrk="1" hangingPunct="1"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</a:p>
          <a:p>
            <a:pPr eaLnBrk="1" hangingPunct="1">
              <a:buFontTx/>
              <a:buNone/>
            </a:pPr>
            <a:endParaRPr lang="en-US" altLang="zh-CN" sz="10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particular type of RNA molecule that carries genetic information from the genes into the rest of the cell is known as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messenger RNA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(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mRNA)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EA2AFC-E6CD-4DCE-8589-9E07036389A3}"/>
              </a:ext>
            </a:extLst>
          </p:cNvPr>
          <p:cNvSpPr/>
          <p:nvPr/>
        </p:nvSpPr>
        <p:spPr>
          <a:xfrm>
            <a:off x="304800" y="381000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Century Gothic" pitchFamily="34" charset="0"/>
                <a:ea typeface="SimSun" pitchFamily="2" charset="-122"/>
              </a:rPr>
              <a:t>3.1 How is the Genetic Information Used?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2900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15"/>
          <p:cNvSpPr>
            <a:spLocks noGrp="1" noChangeArrowheads="1"/>
          </p:cNvSpPr>
          <p:nvPr>
            <p:ph type="title"/>
          </p:nvPr>
        </p:nvSpPr>
        <p:spPr>
          <a:xfrm>
            <a:off x="1066800" y="274637"/>
            <a:ext cx="7010400" cy="792163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3.9 Negative Regulation</a:t>
            </a:r>
            <a:endParaRPr lang="en-US" sz="3200" b="1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43013" name="Rectangle 16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34290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Just as there are activator proteins which help turn genes ON, there also proteins that can turn genes OFF!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Historically, these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negative regulators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are actually discovered first. They are known 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repressors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they work in a similar way to activators except they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have the opposite effect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 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6762A7-CA4D-430F-A0B1-D9D5FBC5D74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0"/>
            <a:ext cx="2489200" cy="1662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9800" y="62484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http://2011.igem.org/</a:t>
            </a:r>
            <a:r>
              <a:rPr lang="en-US" sz="800" dirty="0" err="1"/>
              <a:t>Team:UC_Davis</a:t>
            </a:r>
            <a:r>
              <a:rPr lang="en-US" sz="800" dirty="0"/>
              <a:t>/Notebook/Week_7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16"/>
          <p:cNvSpPr txBox="1">
            <a:spLocks noChangeArrowheads="1"/>
          </p:cNvSpPr>
          <p:nvPr/>
        </p:nvSpPr>
        <p:spPr>
          <a:xfrm>
            <a:off x="457200" y="914400"/>
            <a:ext cx="8229600" cy="2590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best known example is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lactose repressor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(the </a:t>
            </a:r>
            <a:r>
              <a:rPr lang="en-US" altLang="zh-CN" sz="2400" b="1" dirty="0" err="1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Lacl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protein). </a:t>
            </a:r>
          </a:p>
          <a:p>
            <a:pPr marL="0" indent="0" eaLnBrk="1" hangingPunct="1">
              <a:buFontTx/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Lactose is a sugar found in milk, which </a:t>
            </a:r>
            <a:r>
              <a:rPr lang="en-US" altLang="zh-CN" sz="24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E. coli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can grow on too. 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4200"/>
            <a:ext cx="3329858" cy="322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36" b="89697" l="9508" r="97049">
                        <a14:foregroundMark x1="37049" y1="33939" x2="37049" y2="33939"/>
                        <a14:backgroundMark x1="70164" y1="38182" x2="70164" y2="3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7618" y="4343400"/>
            <a:ext cx="2605809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36" b="89697" l="9508" r="97049">
                        <a14:foregroundMark x1="37049" y1="33939" x2="37049" y2="33939"/>
                        <a14:backgroundMark x1="70164" y1="38182" x2="70164" y2="3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270675">
            <a:off x="6125087" y="3634567"/>
            <a:ext cx="2605809" cy="140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6" b="89697" l="9508" r="97049">
                        <a14:foregroundMark x1="37049" y1="33939" x2="37049" y2="33939"/>
                        <a14:backgroundMark x1="70164" y1="38182" x2="70164" y2="38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02567">
            <a:off x="4576077" y="5303915"/>
            <a:ext cx="2605809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31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1BBC74-308C-414A-9B75-CFBC56D36F0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648200" y="2832100"/>
            <a:ext cx="914400" cy="585788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4876800" y="2222500"/>
            <a:ext cx="230188" cy="223838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4313238" y="1993900"/>
            <a:ext cx="230187" cy="223838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341938" y="1993900"/>
            <a:ext cx="230187" cy="223838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064" name="Text Box 12"/>
          <p:cNvSpPr txBox="1">
            <a:spLocks noChangeArrowheads="1"/>
          </p:cNvSpPr>
          <p:nvPr/>
        </p:nvSpPr>
        <p:spPr bwMode="auto">
          <a:xfrm>
            <a:off x="3614738" y="3422650"/>
            <a:ext cx="172878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200" b="1">
                <a:latin typeface="Times New Roman" pitchFamily="18" charset="0"/>
                <a:ea typeface="SimSun" pitchFamily="2" charset="-122"/>
              </a:rPr>
              <a:t>-35          -10       -5     +1</a:t>
            </a:r>
            <a:endParaRPr lang="en-US"/>
          </a:p>
        </p:txBody>
      </p:sp>
      <p:sp>
        <p:nvSpPr>
          <p:cNvPr id="46089" name="Rectangle 13"/>
          <p:cNvSpPr>
            <a:spLocks noChangeArrowheads="1"/>
          </p:cNvSpPr>
          <p:nvPr/>
        </p:nvSpPr>
        <p:spPr bwMode="auto">
          <a:xfrm>
            <a:off x="5791200" y="3225074"/>
            <a:ext cx="1290637" cy="261938"/>
          </a:xfrm>
          <a:prstGeom prst="rect">
            <a:avLst/>
          </a:prstGeom>
          <a:gradFill rotWithShape="0">
            <a:gsLst>
              <a:gs pos="0">
                <a:srgbClr val="471800"/>
              </a:gs>
              <a:gs pos="50000">
                <a:srgbClr val="993300"/>
              </a:gs>
              <a:gs pos="100000">
                <a:srgbClr val="4718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4572000" y="1841500"/>
            <a:ext cx="230188" cy="223838"/>
          </a:xfrm>
          <a:prstGeom prst="ellipse">
            <a:avLst/>
          </a:prstGeom>
          <a:gradFill rotWithShape="0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45069" name="Group 36"/>
          <p:cNvGrpSpPr>
            <a:grpSpLocks/>
          </p:cNvGrpSpPr>
          <p:nvPr/>
        </p:nvGrpSpPr>
        <p:grpSpPr bwMode="auto">
          <a:xfrm>
            <a:off x="1524000" y="3201988"/>
            <a:ext cx="687388" cy="252412"/>
            <a:chOff x="1864538" y="2947988"/>
            <a:chExt cx="346075" cy="190500"/>
          </a:xfrm>
        </p:grpSpPr>
        <p:sp>
          <p:nvSpPr>
            <p:cNvPr id="45089" name="Line 19"/>
            <p:cNvSpPr>
              <a:spLocks noChangeShapeType="1"/>
            </p:cNvSpPr>
            <p:nvPr/>
          </p:nvSpPr>
          <p:spPr bwMode="auto">
            <a:xfrm>
              <a:off x="1864538" y="2947988"/>
              <a:ext cx="3460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90" name="Line 20"/>
            <p:cNvSpPr>
              <a:spLocks noChangeShapeType="1"/>
            </p:cNvSpPr>
            <p:nvPr/>
          </p:nvSpPr>
          <p:spPr bwMode="auto">
            <a:xfrm>
              <a:off x="1864538" y="3138488"/>
              <a:ext cx="3460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1905000" y="3225074"/>
            <a:ext cx="3900488" cy="266700"/>
          </a:xfrm>
          <a:prstGeom prst="rect">
            <a:avLst/>
          </a:prstGeom>
          <a:gradFill rotWithShape="0">
            <a:gsLst>
              <a:gs pos="0">
                <a:srgbClr val="5E765E"/>
              </a:gs>
              <a:gs pos="50000">
                <a:srgbClr val="CCFFCC"/>
              </a:gs>
              <a:gs pos="100000">
                <a:srgbClr val="5E765E"/>
              </a:gs>
            </a:gsLst>
            <a:lin ang="5400000" scaled="1"/>
          </a:gradFill>
          <a:ln w="2857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2514600" y="2336800"/>
            <a:ext cx="148113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600" b="1">
                <a:latin typeface="Arial Narrow" pitchFamily="34" charset="0"/>
                <a:ea typeface="SimSun" pitchFamily="2" charset="-122"/>
              </a:rPr>
              <a:t>Empty LacI in</a:t>
            </a:r>
          </a:p>
          <a:p>
            <a:r>
              <a:rPr lang="en-US" altLang="zh-CN" sz="1600" b="1">
                <a:latin typeface="Arial Narrow" pitchFamily="34" charset="0"/>
                <a:ea typeface="SimSun" pitchFamily="2" charset="-122"/>
              </a:rPr>
              <a:t>operator site</a:t>
            </a:r>
            <a:endParaRPr lang="en-US" sz="1600"/>
          </a:p>
        </p:txBody>
      </p:sp>
      <p:sp>
        <p:nvSpPr>
          <p:cNvPr id="45074" name="Line 26"/>
          <p:cNvSpPr>
            <a:spLocks noChangeShapeType="1"/>
          </p:cNvSpPr>
          <p:nvPr/>
        </p:nvSpPr>
        <p:spPr bwMode="auto">
          <a:xfrm>
            <a:off x="4532313" y="3646488"/>
            <a:ext cx="1382712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Text Box 27"/>
          <p:cNvSpPr txBox="1">
            <a:spLocks noChangeArrowheads="1"/>
          </p:cNvSpPr>
          <p:nvPr/>
        </p:nvSpPr>
        <p:spPr bwMode="auto">
          <a:xfrm>
            <a:off x="4764088" y="3700463"/>
            <a:ext cx="1027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latin typeface="Arial Narrow" pitchFamily="34" charset="0"/>
                <a:ea typeface="SimSun" pitchFamily="2" charset="-122"/>
              </a:rPr>
              <a:t>OPERATOR</a:t>
            </a:r>
            <a:endParaRPr lang="en-US" sz="1400"/>
          </a:p>
        </p:txBody>
      </p:sp>
      <p:sp>
        <p:nvSpPr>
          <p:cNvPr id="45076" name="Line 28"/>
          <p:cNvSpPr>
            <a:spLocks noChangeShapeType="1"/>
          </p:cNvSpPr>
          <p:nvPr/>
        </p:nvSpPr>
        <p:spPr bwMode="auto">
          <a:xfrm>
            <a:off x="3616325" y="3989388"/>
            <a:ext cx="1498600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7" name="Text Box 29"/>
          <p:cNvSpPr txBox="1">
            <a:spLocks noChangeArrowheads="1"/>
          </p:cNvSpPr>
          <p:nvPr/>
        </p:nvSpPr>
        <p:spPr bwMode="auto">
          <a:xfrm>
            <a:off x="3963988" y="4051300"/>
            <a:ext cx="92233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400" b="1">
                <a:latin typeface="Arial Narrow" pitchFamily="34" charset="0"/>
                <a:ea typeface="SimSun" pitchFamily="2" charset="-122"/>
              </a:rPr>
              <a:t>promoter</a:t>
            </a:r>
            <a:endParaRPr lang="en-US" sz="1400" b="1"/>
          </a:p>
        </p:txBody>
      </p:sp>
      <p:grpSp>
        <p:nvGrpSpPr>
          <p:cNvPr id="45078" name="Group 35"/>
          <p:cNvGrpSpPr>
            <a:grpSpLocks/>
          </p:cNvGrpSpPr>
          <p:nvPr/>
        </p:nvGrpSpPr>
        <p:grpSpPr bwMode="auto">
          <a:xfrm>
            <a:off x="7086600" y="3200400"/>
            <a:ext cx="460375" cy="276225"/>
            <a:chOff x="6369050" y="2938463"/>
            <a:chExt cx="460375" cy="200025"/>
          </a:xfrm>
        </p:grpSpPr>
        <p:sp>
          <p:nvSpPr>
            <p:cNvPr id="45087" name="Line 30"/>
            <p:cNvSpPr>
              <a:spLocks noChangeShapeType="1"/>
            </p:cNvSpPr>
            <p:nvPr/>
          </p:nvSpPr>
          <p:spPr bwMode="auto">
            <a:xfrm>
              <a:off x="6369050" y="2938463"/>
              <a:ext cx="460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88" name="Line 31"/>
            <p:cNvSpPr>
              <a:spLocks noChangeShapeType="1"/>
            </p:cNvSpPr>
            <p:nvPr/>
          </p:nvSpPr>
          <p:spPr bwMode="auto">
            <a:xfrm>
              <a:off x="6369050" y="3138488"/>
              <a:ext cx="4603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9" name="Text Box 32"/>
          <p:cNvSpPr txBox="1">
            <a:spLocks noChangeArrowheads="1"/>
          </p:cNvSpPr>
          <p:nvPr/>
        </p:nvSpPr>
        <p:spPr bwMode="auto">
          <a:xfrm>
            <a:off x="7543800" y="3975100"/>
            <a:ext cx="8064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0" name="Text Box 33"/>
          <p:cNvSpPr txBox="1">
            <a:spLocks noChangeArrowheads="1"/>
          </p:cNvSpPr>
          <p:nvPr/>
        </p:nvSpPr>
        <p:spPr bwMode="auto">
          <a:xfrm>
            <a:off x="304800" y="2565400"/>
            <a:ext cx="12954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b="1">
                <a:latin typeface="Arial Narrow" pitchFamily="34" charset="0"/>
                <a:ea typeface="SimSun" pitchFamily="2" charset="-122"/>
              </a:rPr>
              <a:t>RNA polymerase binds</a:t>
            </a:r>
            <a:endParaRPr lang="en-US"/>
          </a:p>
        </p:txBody>
      </p:sp>
      <p:sp>
        <p:nvSpPr>
          <p:cNvPr id="39970" name="AutoShape 34"/>
          <p:cNvSpPr>
            <a:spLocks noChangeArrowheads="1"/>
          </p:cNvSpPr>
          <p:nvPr/>
        </p:nvSpPr>
        <p:spPr bwMode="auto">
          <a:xfrm rot="11918749">
            <a:off x="3876675" y="2543175"/>
            <a:ext cx="415925" cy="487363"/>
          </a:xfrm>
          <a:prstGeom prst="lef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82" name="Text Box 35"/>
          <p:cNvSpPr txBox="1">
            <a:spLocks noChangeArrowheads="1"/>
          </p:cNvSpPr>
          <p:nvPr/>
        </p:nvSpPr>
        <p:spPr bwMode="auto">
          <a:xfrm>
            <a:off x="5486400" y="1727200"/>
            <a:ext cx="754063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1200" b="1">
                <a:latin typeface="Arial Narrow" pitchFamily="34" charset="0"/>
                <a:ea typeface="SimSun" pitchFamily="2" charset="-122"/>
              </a:rPr>
              <a:t>lactose</a:t>
            </a:r>
            <a:endParaRPr lang="en-US"/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4722909" y="2489200"/>
            <a:ext cx="1039757" cy="1009650"/>
            <a:chOff x="3792" y="1104"/>
            <a:chExt cx="654" cy="636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6111" name="Text Box 38"/>
            <p:cNvSpPr txBox="1">
              <a:spLocks noChangeArrowheads="1"/>
            </p:cNvSpPr>
            <p:nvPr/>
          </p:nvSpPr>
          <p:spPr bwMode="auto">
            <a:xfrm>
              <a:off x="3937" y="1344"/>
              <a:ext cx="43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r>
                <a:rPr lang="en-US" altLang="zh-CN" sz="1400" b="1" dirty="0">
                  <a:solidFill>
                    <a:srgbClr val="FFFFFF"/>
                  </a:solidFill>
                  <a:latin typeface="Arial Narrow" pitchFamily="34" charset="0"/>
                  <a:ea typeface="SimSun" pitchFamily="2" charset="-122"/>
                </a:rPr>
                <a:t>Lac I</a:t>
              </a:r>
              <a:endParaRPr lang="en-US" sz="1400" dirty="0"/>
            </a:p>
          </p:txBody>
        </p:sp>
        <p:sp>
          <p:nvSpPr>
            <p:cNvPr id="39975" name="Oval 39"/>
            <p:cNvSpPr>
              <a:spLocks noChangeArrowheads="1"/>
            </p:cNvSpPr>
            <p:nvPr/>
          </p:nvSpPr>
          <p:spPr bwMode="auto">
            <a:xfrm>
              <a:off x="3792" y="1104"/>
              <a:ext cx="654" cy="636"/>
            </a:xfrm>
            <a:prstGeom prst="ellipse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CC99FF">
                    <a:gamma/>
                    <a:shade val="4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9977" name="Text Box 41"/>
          <p:cNvSpPr txBox="1">
            <a:spLocks noChangeArrowheads="1"/>
          </p:cNvSpPr>
          <p:nvPr/>
        </p:nvSpPr>
        <p:spPr bwMode="auto">
          <a:xfrm>
            <a:off x="5791200" y="2413000"/>
            <a:ext cx="22098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Conformation changes and  inactive LacI falls off</a:t>
            </a: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676400" y="3670300"/>
            <a:ext cx="1524000" cy="952500"/>
            <a:chOff x="864" y="3264"/>
            <a:chExt cx="799" cy="35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39958" name="Oval 22"/>
            <p:cNvSpPr>
              <a:spLocks noChangeArrowheads="1"/>
            </p:cNvSpPr>
            <p:nvPr/>
          </p:nvSpPr>
          <p:spPr bwMode="auto">
            <a:xfrm>
              <a:off x="864" y="3264"/>
              <a:ext cx="799" cy="353"/>
            </a:xfrm>
            <a:prstGeom prst="ellipse">
              <a:avLst/>
            </a:prstGeom>
            <a:gradFill rotWithShape="0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path path="rect">
                <a:fillToRect l="100000" b="100000"/>
              </a:path>
            </a:gradFill>
            <a:ln w="9525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110" name="Text Box 23"/>
            <p:cNvSpPr txBox="1">
              <a:spLocks noChangeArrowheads="1"/>
            </p:cNvSpPr>
            <p:nvPr/>
          </p:nvSpPr>
          <p:spPr bwMode="auto">
            <a:xfrm>
              <a:off x="904" y="3335"/>
              <a:ext cx="72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 algn="ctr"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Arial Narrow" pitchFamily="34" charset="0"/>
                  <a:ea typeface="SimSun" pitchFamily="2" charset="-122"/>
                </a:rPr>
                <a:t>RNA polymerase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086" name="Text Box 36"/>
          <p:cNvSpPr txBox="1">
            <a:spLocks noChangeArrowheads="1"/>
          </p:cNvSpPr>
          <p:nvPr/>
        </p:nvSpPr>
        <p:spPr bwMode="auto">
          <a:xfrm>
            <a:off x="533400" y="228600"/>
            <a:ext cx="81534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altLang="zh-CN" sz="2800" b="1" dirty="0">
              <a:solidFill>
                <a:srgbClr val="000000"/>
              </a:solidFill>
              <a:latin typeface="Century Gothic" pitchFamily="34" charset="0"/>
              <a:ea typeface="SimSun" pitchFamily="2" charset="-122"/>
            </a:endParaRPr>
          </a:p>
          <a:p>
            <a:pPr algn="ctr"/>
            <a:r>
              <a:rPr lang="en-US" altLang="zh-CN" sz="28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3.9.1 </a:t>
            </a:r>
            <a:r>
              <a:rPr lang="en-US" altLang="zh-CN" sz="2800" b="1" dirty="0" err="1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LacI</a:t>
            </a:r>
            <a:r>
              <a:rPr lang="en-US" altLang="zh-CN" sz="28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 Repressor</a:t>
            </a:r>
          </a:p>
          <a:p>
            <a:endParaRPr lang="en-US" sz="28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0125 0.0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695 C 0.06059 0.02801 0.12031 0.06319 0.14965 0.08426 C 0.17882 0.10579 0.16962 0.11157 0.17778 0.1213 C 0.18542 0.13079 0.19028 0.13148 0.19739 0.14329 C 0.20451 0.15486 0.21476 0.17407 0.2217 0.19051 C 0.22812 0.20694 0.2309 0.22616 0.23767 0.2419 C 0.24427 0.25787 0.2566 0.275 0.26163 0.28611 C 0.26701 0.29722 0.26857 0.30393 0.26979 0.30833 " pathEditMode="relative" rAng="0" ptsTypes="aaaaaaaA">
                                      <p:cBhvr>
                                        <p:cTn id="4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00" y="1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2.22222E-6 C 0.0573 0.02268 0.11459 0.0456 0.14219 0.03148 C 0.1698 0.01736 0.16268 -0.06505 0.16581 -0.08426 " pathEditMode="relative" ptsTypes="aaA">
                                      <p:cBhvr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8 -0.08426 L 0.4658 -0.0974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4" grpId="0" animBg="1"/>
      <p:bldP spid="39944" grpId="1" animBg="1"/>
      <p:bldP spid="39961" grpId="0"/>
      <p:bldP spid="39961" grpId="1"/>
      <p:bldP spid="39970" grpId="0" animBg="1"/>
      <p:bldP spid="39970" grpId="1" animBg="1"/>
      <p:bldP spid="3997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001000" cy="7620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800" b="1" dirty="0">
                <a:solidFill>
                  <a:srgbClr val="000000"/>
                </a:solidFill>
                <a:latin typeface="Century Gothic" pitchFamily="34" charset="0"/>
              </a:rPr>
              <a:t>When there is no lactose….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89037"/>
            <a:ext cx="8382000" cy="4983163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If no 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Iactose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is available the 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Lacl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protein binds to the stretch of DNA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between the promoter and the genes for using lactose. </a:t>
            </a: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The site where a repressor binds is called the </a:t>
            </a:r>
            <a:r>
              <a:rPr lang="en-US" altLang="zh-CN" sz="24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operator</a:t>
            </a: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sequence. </a:t>
            </a:r>
          </a:p>
          <a:p>
            <a:pPr marL="0" indent="0" eaLnBrk="1" hangingPunct="1">
              <a:buNone/>
            </a:pPr>
            <a:endParaRPr lang="en-US" altLang="zh-CN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None/>
            </a:pPr>
            <a:endParaRPr lang="en-US" altLang="zh-CN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11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repressor blocks the binding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of RNA polymerase, simply by getting in the way. 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When 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Iactose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is present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it will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bind to the </a:t>
            </a:r>
            <a:r>
              <a:rPr lang="en-US" altLang="zh-CN" sz="2400" b="1" dirty="0" err="1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Lacl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protein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The 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Lacl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 protein then changes shape and falls off the DNA!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1100" dirty="0"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306F52-7612-4B60-B06D-63C43CAB502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NAR 2007 Transcription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C5B12-6C1D-497F-8F48-296A8C1E69B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189037"/>
            <a:ext cx="8382000" cy="49831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11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Now the RNA polymerase can bind, and the genes for using lactose are switched ON. </a:t>
            </a:r>
          </a:p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overall result is the same as for maltose: when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lactose is available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,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genes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for using it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are switched on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and when there is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no lactose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,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genes are turned off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en-US" altLang="zh-CN" sz="2400" b="1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LACTOSE </a:t>
            </a:r>
            <a:r>
              <a:rPr lang="en-US" altLang="zh-CN" sz="2400" b="1" dirty="0"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altLang="zh-CN" sz="2400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 GENE ON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sz="2400" b="1" dirty="0">
                <a:latin typeface="Century Gothic" pitchFamily="34" charset="0"/>
                <a:ea typeface="SimSun" pitchFamily="2" charset="-122"/>
              </a:rPr>
              <a:t>LACTOSE </a:t>
            </a:r>
            <a:r>
              <a:rPr lang="en-US" sz="2400" b="1" dirty="0">
                <a:latin typeface="Zapf Dingbats"/>
                <a:ea typeface="Zapf Dingbats"/>
                <a:cs typeface="Zapf Dingbats"/>
                <a:sym typeface="Zapf Dingbats"/>
              </a:rPr>
              <a:t>✖ </a:t>
            </a:r>
            <a:r>
              <a:rPr lang="en-US" altLang="zh-CN" sz="2400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altLang="zh-CN" sz="2400" b="1" dirty="0">
                <a:latin typeface="Century Gothic"/>
                <a:ea typeface="Wingdings"/>
                <a:cs typeface="Century Gothic"/>
                <a:sym typeface="Wingdings"/>
              </a:rPr>
              <a:t> GENE OFF</a:t>
            </a:r>
            <a:endParaRPr lang="en-US" sz="24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30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End of Chapter 3!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28F243-6321-48E8-8D44-6BB1B9D95F9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286000"/>
            <a:ext cx="4432300" cy="35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001000" cy="5135563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transfer of information DNA </a:t>
            </a:r>
            <a:r>
              <a:rPr lang="en-US" altLang="zh-CN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mRNA: </a:t>
            </a:r>
            <a:r>
              <a:rPr lang="en-US" altLang="zh-CN" sz="36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transcription!</a:t>
            </a: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For a gene to be transcribed, DNA must first be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pulled apart temporarily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Then a molecule of single stranded RNA is made.</a:t>
            </a:r>
          </a:p>
          <a:p>
            <a:pPr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This is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mRNA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and it has base sequence 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complementary</a:t>
            </a:r>
            <a:r>
              <a:rPr lang="en-US" altLang="zh-CN" sz="2400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to that of the DNA strand used as template. 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E1E6A3-6542-46FD-AB18-1356BADB312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647700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http://</a:t>
            </a:r>
            <a:r>
              <a:rPr lang="en-US" sz="800" dirty="0" err="1"/>
              <a:t>www.shutterstock.com</a:t>
            </a:r>
            <a:r>
              <a:rPr lang="en-US" sz="800" dirty="0"/>
              <a:t>/pic-3349445/stock-photo-pulling-apart-</a:t>
            </a:r>
            <a:r>
              <a:rPr lang="en-US" sz="800" dirty="0" err="1"/>
              <a:t>dna.html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3.2 The Chemical Differences between   </a:t>
            </a:r>
            <a:b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</a:br>
            <a:r>
              <a:rPr lang="en-US" altLang="zh-CN" sz="32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DNA and RNA</a:t>
            </a:r>
            <a:endParaRPr lang="en-US" sz="3200" b="1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DNA: has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deoxyribose sugar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, 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    RNA: has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ribose sugar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     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	Deoxyribose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has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one less oxygen atom than ribose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It is this initial difference which gives the D in </a:t>
            </a:r>
            <a:r>
              <a:rPr lang="en-US" altLang="zh-CN" sz="2400" u="sng" dirty="0">
                <a:latin typeface="Century Gothic" pitchFamily="34" charset="0"/>
                <a:ea typeface="SimSun" pitchFamily="2" charset="-122"/>
              </a:rPr>
              <a:t>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NA versus the R in </a:t>
            </a:r>
            <a:r>
              <a:rPr lang="en-US" altLang="zh-CN" sz="2400" u="sng" dirty="0">
                <a:latin typeface="Century Gothic" pitchFamily="34" charset="0"/>
                <a:ea typeface="SimSun" pitchFamily="2" charset="-122"/>
              </a:rPr>
              <a:t>R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NA.  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6EE6AA-E084-40E6-B3CC-49D6219A73D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94B5B-D2A0-4755-B5CC-B8A8033E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297135"/>
            <a:ext cx="5632671" cy="2424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714933"/>
            <a:ext cx="8229600" cy="606686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RNA, 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base thymine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(T) is replaced by the closely related base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uracil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(U).</a:t>
            </a:r>
          </a:p>
          <a:p>
            <a:pPr marL="0" indent="0" eaLnBrk="1" hangingPunct="1">
              <a:buNone/>
            </a:pPr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    </a:t>
            </a:r>
            <a:r>
              <a:rPr lang="en-US" altLang="zh-CN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 pitchFamily="34" charset="0"/>
                <a:ea typeface="SimSun" pitchFamily="2" charset="-122"/>
              </a:rPr>
              <a:t>Uracil and thymine, convey the same genetic information. </a:t>
            </a:r>
            <a:r>
              <a:rPr lang="en-US" altLang="zh-CN" sz="2000" dirty="0">
                <a:latin typeface="Century Gothic" pitchFamily="34" charset="0"/>
                <a:ea typeface="SimSun" pitchFamily="2" charset="-122"/>
              </a:rPr>
              <a:t> </a:t>
            </a: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DNA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is 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double stranded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(ds), whereas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RNA</a:t>
            </a:r>
            <a:r>
              <a:rPr lang="en-US" altLang="zh-CN" sz="2400" b="1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is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normally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single stranded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(ss). 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D43DCA-22F9-4FE0-A40C-2064F693B04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E9A39-1973-48A1-97D4-D16EA4F9D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703"/>
          <a:stretch/>
        </p:blipFill>
        <p:spPr>
          <a:xfrm>
            <a:off x="2057399" y="1828800"/>
            <a:ext cx="4889999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382000" cy="4983163"/>
          </a:xfrm>
        </p:spPr>
        <p:txBody>
          <a:bodyPr/>
          <a:lstStyle/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When a gene made of DNA is transcribed into an RNA message, only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one of the strands of DNA is copied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The sequence of the RNA message is </a:t>
            </a:r>
            <a:r>
              <a:rPr lang="en-US" altLang="zh-CN" sz="2400" b="1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complementary</a:t>
            </a:r>
            <a:r>
              <a:rPr lang="en-US" altLang="zh-CN" sz="2400" dirty="0">
                <a:solidFill>
                  <a:srgbClr val="0000FF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to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template strand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of the DNA upon which it is </a:t>
            </a:r>
            <a:r>
              <a:rPr lang="en-US" altLang="zh-CN" sz="2400" dirty="0" err="1">
                <a:latin typeface="Century Gothic" pitchFamily="34" charset="0"/>
                <a:ea typeface="SimSun" pitchFamily="2" charset="-122"/>
              </a:rPr>
              <a:t>synthesised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lnSpc>
                <a:spcPct val="105000"/>
              </a:lnSpc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marL="0" indent="0" eaLnBrk="1" hangingPunct="1">
              <a:lnSpc>
                <a:spcPct val="105000"/>
              </a:lnSpc>
              <a:buNone/>
            </a:pP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Sequence of the new RNA molecule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=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sequence of the DNA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(the one not actually used during transcription).  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1A0559-60B4-4F95-9D56-6A2FCE466DE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838200" y="390525"/>
            <a:ext cx="7239000" cy="523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solidFill>
                  <a:srgbClr val="000000"/>
                </a:solidFill>
                <a:latin typeface="Century Gothic" pitchFamily="34" charset="0"/>
              </a:rPr>
              <a:t>Which strand to copy???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914400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altLang="zh-CN" sz="26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Short segments</a:t>
            </a:r>
            <a:r>
              <a:rPr lang="en-US" altLang="zh-CN" sz="2600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 </a:t>
            </a:r>
            <a:r>
              <a:rPr lang="en-US" altLang="zh-CN" sz="26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of the chromosome </a:t>
            </a:r>
            <a:br>
              <a:rPr lang="en-US" altLang="zh-CN" sz="26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</a:br>
            <a:r>
              <a:rPr lang="en-US" altLang="zh-CN" sz="2600" b="1" dirty="0">
                <a:solidFill>
                  <a:srgbClr val="000000"/>
                </a:solidFill>
                <a:latin typeface="Century Gothic" pitchFamily="34" charset="0"/>
                <a:ea typeface="SimSun" pitchFamily="2" charset="-122"/>
              </a:rPr>
              <a:t>are turned into messages</a:t>
            </a:r>
            <a:endParaRPr lang="en-US" sz="26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1229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534400" cy="4445000"/>
          </a:xfrm>
        </p:spPr>
        <p:txBody>
          <a:bodyPr/>
          <a:lstStyle/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Although a chromosome carries hundreds or thousands of genes,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only a fraction 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of these are used at any given time.</a:t>
            </a:r>
          </a:p>
          <a:p>
            <a:pPr eaLnBrk="1" hangingPunct="1">
              <a:buFontTx/>
              <a:buNone/>
            </a:pPr>
            <a:endParaRPr lang="en-US" altLang="zh-CN" sz="8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a typical bacterial cell, about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30 percent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 of the </a:t>
            </a:r>
            <a:r>
              <a:rPr lang="en-US" altLang="zh-CN" sz="2400" b="1" dirty="0">
                <a:solidFill>
                  <a:srgbClr val="3333FF"/>
                </a:solidFill>
                <a:latin typeface="Century Gothic" pitchFamily="34" charset="0"/>
                <a:ea typeface="SimSun" pitchFamily="2" charset="-122"/>
              </a:rPr>
              <a:t>genes are in use at any particular time</a:t>
            </a: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. </a:t>
            </a:r>
          </a:p>
          <a:p>
            <a:pPr eaLnBrk="1" hangingPunct="1">
              <a:buFontTx/>
              <a:buBlip>
                <a:blip r:embed="rId2"/>
              </a:buBlip>
            </a:pPr>
            <a:endParaRPr lang="en-US" altLang="zh-CN" sz="2400" dirty="0">
              <a:latin typeface="Century Gothic" pitchFamily="34" charset="0"/>
              <a:ea typeface="SimSun" pitchFamily="2" charset="-122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zh-CN" sz="2400" dirty="0">
                <a:latin typeface="Century Gothic" pitchFamily="34" charset="0"/>
                <a:ea typeface="SimSun" pitchFamily="2" charset="-122"/>
              </a:rPr>
              <a:t>In the cells of higher organisms having many more genes, the proportion in use at a time is much smaller. 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6B7721-AF24-4B90-AFB5-6545DC0B705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14600"/>
            <a:ext cx="6746913" cy="3999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-5-UTM-201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Slide-5-UTM-2019</Template>
  <TotalTime>4634</TotalTime>
  <Words>2525</Words>
  <Application>Microsoft Office PowerPoint</Application>
  <PresentationFormat>On-screen Show (4:3)</PresentationFormat>
  <Paragraphs>435</Paragraphs>
  <Slides>45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Narrow</vt:lpstr>
      <vt:lpstr>Berlin Sans FB Demi</vt:lpstr>
      <vt:lpstr>Calibri</vt:lpstr>
      <vt:lpstr>Calibri Light</vt:lpstr>
      <vt:lpstr>Century Gothic</vt:lpstr>
      <vt:lpstr>Tahoma</vt:lpstr>
      <vt:lpstr>Times New Roman</vt:lpstr>
      <vt:lpstr>Wingdings</vt:lpstr>
      <vt:lpstr>Zapf Dingbats</vt:lpstr>
      <vt:lpstr>Slide-5-UTM-2019</vt:lpstr>
      <vt:lpstr>CELL &amp; MOLECULAR BIOLOGY FOR BIOINFORMATICS SEBB 4173  Chapter 3:  DNA Transcription</vt:lpstr>
      <vt:lpstr>PowerPoint Presentation</vt:lpstr>
      <vt:lpstr>3.1 How is the Genetic Information Used?</vt:lpstr>
      <vt:lpstr>PowerPoint Presentation</vt:lpstr>
      <vt:lpstr>PowerPoint Presentation</vt:lpstr>
      <vt:lpstr>3.2 The Chemical Differences between    DNA and RNA</vt:lpstr>
      <vt:lpstr>PowerPoint Presentation</vt:lpstr>
      <vt:lpstr>PowerPoint Presentation</vt:lpstr>
      <vt:lpstr>Short segments of the chromosome  are turned into messages</vt:lpstr>
      <vt:lpstr>PowerPoint Presentation</vt:lpstr>
      <vt:lpstr>3.3 mRNA is made by RNA Polymerase (RNAP) </vt:lpstr>
      <vt:lpstr>PowerPoint Presentation</vt:lpstr>
      <vt:lpstr>PowerPoint Presentation</vt:lpstr>
      <vt:lpstr>3.4 How is the Beginning of a Gene Recognised?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3.5 Manufacturing the Message</vt:lpstr>
      <vt:lpstr>PowerPoint Presentation</vt:lpstr>
      <vt:lpstr>PowerPoint Presentation</vt:lpstr>
      <vt:lpstr> 3.6 How Does RNAP Know Where to Stop?  </vt:lpstr>
      <vt:lpstr>Termination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3.7 How Does the Cell Know Which Genes to Turn On? </vt:lpstr>
      <vt:lpstr>PowerPoint Presentation</vt:lpstr>
      <vt:lpstr>PowerPoint Presentation</vt:lpstr>
      <vt:lpstr>PowerPoint Presentation</vt:lpstr>
      <vt:lpstr>PowerPoint Presentation</vt:lpstr>
      <vt:lpstr>What Activates the Activator? </vt:lpstr>
      <vt:lpstr>3.8 Activator</vt:lpstr>
      <vt:lpstr>3.8.1 MalT Activator Protein</vt:lpstr>
      <vt:lpstr>PowerPoint Presentation</vt:lpstr>
      <vt:lpstr>3.9 Negative Regulation</vt:lpstr>
      <vt:lpstr>PowerPoint Presentation</vt:lpstr>
      <vt:lpstr>PowerPoint Presentation</vt:lpstr>
      <vt:lpstr>When there is no lactose….</vt:lpstr>
      <vt:lpstr>PowerPoint Presentation</vt:lpstr>
      <vt:lpstr>End of Chapter 3!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user</dc:creator>
  <cp:lastModifiedBy>Noor Hidayah Zakaria</cp:lastModifiedBy>
  <cp:revision>254</cp:revision>
  <dcterms:created xsi:type="dcterms:W3CDTF">2006-12-30T15:48:33Z</dcterms:created>
  <dcterms:modified xsi:type="dcterms:W3CDTF">2022-04-25T04:46:23Z</dcterms:modified>
</cp:coreProperties>
</file>